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321" r:id="rId3"/>
    <p:sldId id="316" r:id="rId5"/>
    <p:sldId id="325" r:id="rId6"/>
    <p:sldId id="331" r:id="rId7"/>
    <p:sldId id="334" r:id="rId8"/>
    <p:sldId id="335" r:id="rId9"/>
    <p:sldId id="338" r:id="rId10"/>
    <p:sldId id="327" r:id="rId11"/>
    <p:sldId id="341" r:id="rId12"/>
    <p:sldId id="340" r:id="rId13"/>
    <p:sldId id="342" r:id="rId14"/>
    <p:sldId id="391" r:id="rId15"/>
    <p:sldId id="393" r:id="rId16"/>
    <p:sldId id="343" r:id="rId17"/>
    <p:sldId id="389" r:id="rId18"/>
    <p:sldId id="390" r:id="rId19"/>
    <p:sldId id="392" r:id="rId20"/>
    <p:sldId id="394" r:id="rId21"/>
    <p:sldId id="395" r:id="rId22"/>
    <p:sldId id="396" r:id="rId23"/>
    <p:sldId id="346" r:id="rId24"/>
    <p:sldId id="368" r:id="rId25"/>
    <p:sldId id="358" r:id="rId26"/>
    <p:sldId id="363" r:id="rId27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FAF"/>
    <a:srgbClr val="CC0000"/>
    <a:srgbClr val="2D448F"/>
    <a:srgbClr val="2D55A5"/>
    <a:srgbClr val="23356F"/>
    <a:srgbClr val="2A51A8"/>
    <a:srgbClr val="D60000"/>
    <a:srgbClr val="394FAD"/>
    <a:srgbClr val="2D3E87"/>
    <a:srgbClr val="192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1" autoAdjust="0"/>
    <p:restoredTop sz="95078" autoAdjust="0"/>
  </p:normalViewPr>
  <p:slideViewPr>
    <p:cSldViewPr showGuides="1">
      <p:cViewPr varScale="1">
        <p:scale>
          <a:sx n="66" d="100"/>
          <a:sy n="66" d="100"/>
        </p:scale>
        <p:origin x="450" y="72"/>
      </p:cViewPr>
      <p:guideLst>
        <p:guide orient="horz" pos="1620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34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A4F09-C816-46EA-8643-332589F14E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24</a:t>
            </a:r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33</a:t>
            </a:r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34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6</a:t>
            </a:r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12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90"/>
            <a:ext cx="1224136" cy="30467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4" name="矩形 14"/>
          <p:cNvSpPr/>
          <p:nvPr userDrawn="1"/>
        </p:nvSpPr>
        <p:spPr>
          <a:xfrm>
            <a:off x="7452320" y="415194"/>
            <a:ext cx="1686407" cy="428364"/>
          </a:xfrm>
          <a:custGeom>
            <a:avLst/>
            <a:gdLst>
              <a:gd name="connsiteX0" fmla="*/ 0 w 1686407"/>
              <a:gd name="connsiteY0" fmla="*/ 0 h 426825"/>
              <a:gd name="connsiteX1" fmla="*/ 1686407 w 1686407"/>
              <a:gd name="connsiteY1" fmla="*/ 0 h 426825"/>
              <a:gd name="connsiteX2" fmla="*/ 1686407 w 1686407"/>
              <a:gd name="connsiteY2" fmla="*/ 426825 h 426825"/>
              <a:gd name="connsiteX3" fmla="*/ 0 w 1686407"/>
              <a:gd name="connsiteY3" fmla="*/ 426825 h 426825"/>
              <a:gd name="connsiteX4" fmla="*/ 0 w 1686407"/>
              <a:gd name="connsiteY4" fmla="*/ 0 h 426825"/>
              <a:gd name="connsiteX0-1" fmla="*/ 0 w 1686407"/>
              <a:gd name="connsiteY0-2" fmla="*/ 0 h 428364"/>
              <a:gd name="connsiteX1-3" fmla="*/ 1686407 w 1686407"/>
              <a:gd name="connsiteY1-4" fmla="*/ 0 h 428364"/>
              <a:gd name="connsiteX2-5" fmla="*/ 1686407 w 1686407"/>
              <a:gd name="connsiteY2-6" fmla="*/ 426825 h 428364"/>
              <a:gd name="connsiteX3-7" fmla="*/ 144234 w 1686407"/>
              <a:gd name="connsiteY3-8" fmla="*/ 428364 h 428364"/>
              <a:gd name="connsiteX4-9" fmla="*/ 0 w 1686407"/>
              <a:gd name="connsiteY4-10" fmla="*/ 426825 h 428364"/>
              <a:gd name="connsiteX5" fmla="*/ 0 w 1686407"/>
              <a:gd name="connsiteY5" fmla="*/ 0 h 428364"/>
              <a:gd name="connsiteX0-11" fmla="*/ 0 w 1686407"/>
              <a:gd name="connsiteY0-12" fmla="*/ 0 h 428364"/>
              <a:gd name="connsiteX1-13" fmla="*/ 1686407 w 1686407"/>
              <a:gd name="connsiteY1-14" fmla="*/ 0 h 428364"/>
              <a:gd name="connsiteX2-15" fmla="*/ 1686407 w 1686407"/>
              <a:gd name="connsiteY2-16" fmla="*/ 426825 h 428364"/>
              <a:gd name="connsiteX3-17" fmla="*/ 144234 w 1686407"/>
              <a:gd name="connsiteY3-18" fmla="*/ 428364 h 428364"/>
              <a:gd name="connsiteX4-19" fmla="*/ 0 w 1686407"/>
              <a:gd name="connsiteY4-20" fmla="*/ 0 h 428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86407" h="428364">
                <a:moveTo>
                  <a:pt x="0" y="0"/>
                </a:moveTo>
                <a:lnTo>
                  <a:pt x="1686407" y="0"/>
                </a:lnTo>
                <a:lnTo>
                  <a:pt x="1686407" y="426825"/>
                </a:lnTo>
                <a:lnTo>
                  <a:pt x="144234" y="42836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" name="矩形 2"/>
          <p:cNvSpPr/>
          <p:nvPr userDrawn="1"/>
        </p:nvSpPr>
        <p:spPr>
          <a:xfrm>
            <a:off x="0" y="386357"/>
            <a:ext cx="7683879" cy="427673"/>
          </a:xfrm>
          <a:custGeom>
            <a:avLst/>
            <a:gdLst>
              <a:gd name="connsiteX0" fmla="*/ 0 w 7683879"/>
              <a:gd name="connsiteY0" fmla="*/ 0 h 426825"/>
              <a:gd name="connsiteX1" fmla="*/ 7683879 w 7683879"/>
              <a:gd name="connsiteY1" fmla="*/ 0 h 426825"/>
              <a:gd name="connsiteX2" fmla="*/ 7683879 w 7683879"/>
              <a:gd name="connsiteY2" fmla="*/ 426825 h 426825"/>
              <a:gd name="connsiteX3" fmla="*/ 0 w 7683879"/>
              <a:gd name="connsiteY3" fmla="*/ 426825 h 426825"/>
              <a:gd name="connsiteX4" fmla="*/ 0 w 7683879"/>
              <a:gd name="connsiteY4" fmla="*/ 0 h 426825"/>
              <a:gd name="connsiteX0-1" fmla="*/ 0 w 7683879"/>
              <a:gd name="connsiteY0-2" fmla="*/ 848 h 427673"/>
              <a:gd name="connsiteX1-3" fmla="*/ 7526215 w 7683879"/>
              <a:gd name="connsiteY1-4" fmla="*/ 0 h 427673"/>
              <a:gd name="connsiteX2-5" fmla="*/ 7683879 w 7683879"/>
              <a:gd name="connsiteY2-6" fmla="*/ 848 h 427673"/>
              <a:gd name="connsiteX3-7" fmla="*/ 7683879 w 7683879"/>
              <a:gd name="connsiteY3-8" fmla="*/ 427673 h 427673"/>
              <a:gd name="connsiteX4-9" fmla="*/ 0 w 7683879"/>
              <a:gd name="connsiteY4-10" fmla="*/ 427673 h 427673"/>
              <a:gd name="connsiteX5" fmla="*/ 0 w 7683879"/>
              <a:gd name="connsiteY5" fmla="*/ 848 h 427673"/>
              <a:gd name="connsiteX0-11" fmla="*/ 0 w 7683879"/>
              <a:gd name="connsiteY0-12" fmla="*/ 848 h 427673"/>
              <a:gd name="connsiteX1-13" fmla="*/ 7526215 w 7683879"/>
              <a:gd name="connsiteY1-14" fmla="*/ 0 h 427673"/>
              <a:gd name="connsiteX2-15" fmla="*/ 7683879 w 7683879"/>
              <a:gd name="connsiteY2-16" fmla="*/ 427673 h 427673"/>
              <a:gd name="connsiteX3-17" fmla="*/ 0 w 7683879"/>
              <a:gd name="connsiteY3-18" fmla="*/ 427673 h 427673"/>
              <a:gd name="connsiteX4-19" fmla="*/ 0 w 7683879"/>
              <a:gd name="connsiteY4-20" fmla="*/ 848 h 427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83879" h="427673">
                <a:moveTo>
                  <a:pt x="0" y="848"/>
                </a:moveTo>
                <a:lnTo>
                  <a:pt x="7526215" y="0"/>
                </a:lnTo>
                <a:lnTo>
                  <a:pt x="7683879" y="427673"/>
                </a:lnTo>
                <a:lnTo>
                  <a:pt x="0" y="427673"/>
                </a:lnTo>
                <a:lnTo>
                  <a:pt x="0" y="848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7" name="菱形 36"/>
          <p:cNvSpPr/>
          <p:nvPr userDrawn="1"/>
        </p:nvSpPr>
        <p:spPr>
          <a:xfrm>
            <a:off x="326632" y="501231"/>
            <a:ext cx="226997" cy="223219"/>
          </a:xfrm>
          <a:prstGeom prst="diamond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st="50800" dir="462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8" name="菱形 37"/>
          <p:cNvSpPr/>
          <p:nvPr userDrawn="1"/>
        </p:nvSpPr>
        <p:spPr>
          <a:xfrm>
            <a:off x="251520" y="483518"/>
            <a:ext cx="176643" cy="173702"/>
          </a:xfrm>
          <a:prstGeom prst="diamond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st="50800" dir="462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0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4" grpId="0" animBg="1"/>
          <p:bldP spid="35" grpId="0" animBg="1"/>
          <p:bldP spid="37" grpId="0" animBg="1"/>
          <p:bldP spid="3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4" grpId="0" animBg="1"/>
          <p:bldP spid="35" grpId="0" animBg="1"/>
          <p:bldP spid="37" grpId="0" animBg="1"/>
          <p:bldP spid="38" grpId="0" animBg="1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  <a:prstGeom prst="rect">
            <a:avLst/>
          </a:prstGeo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100000">
              <a:schemeClr val="bg1">
                <a:lumMod val="9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Click="0" advTm="0">
    <p:push/>
  </p:transition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.xml"/><Relationship Id="rId7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0" Type="http://schemas.openxmlformats.org/officeDocument/2006/relationships/notesSlide" Target="../notesSlides/notesSlide1.xml"/><Relationship Id="rId1" Type="http://schemas.openxmlformats.org/officeDocument/2006/relationships/audio" Target="NUL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.xml"/><Relationship Id="rId4" Type="http://schemas.openxmlformats.org/officeDocument/2006/relationships/image" Target="../media/image29.jpeg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0" Type="http://schemas.openxmlformats.org/officeDocument/2006/relationships/notesSlide" Target="../notesSlides/notesSlide15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tags" Target="../tags/tag21.xml"/><Relationship Id="rId2" Type="http://schemas.openxmlformats.org/officeDocument/2006/relationships/image" Target="../media/image33.png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.xml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jpeg"/><Relationship Id="rId8" Type="http://schemas.openxmlformats.org/officeDocument/2006/relationships/image" Target="../media/image52.jpeg"/><Relationship Id="rId7" Type="http://schemas.openxmlformats.org/officeDocument/2006/relationships/image" Target="../media/image51.jpeg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3" Type="http://schemas.openxmlformats.org/officeDocument/2006/relationships/notesSlide" Target="../notesSlides/notesSlide22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55.png"/><Relationship Id="rId10" Type="http://schemas.openxmlformats.org/officeDocument/2006/relationships/image" Target="../media/image54.png"/><Relationship Id="rId1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05 - He's a Pirat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819.831055" end="18103.869141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413753" y="-496075"/>
            <a:ext cx="609600" cy="609600"/>
          </a:xfrm>
          <a:prstGeom prst="rect">
            <a:avLst/>
          </a:prstGeom>
        </p:spPr>
      </p:pic>
      <p:sp>
        <p:nvSpPr>
          <p:cNvPr id="43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306"/>
          <p:cNvSpPr/>
          <p:nvPr/>
        </p:nvSpPr>
        <p:spPr bwMode="auto">
          <a:xfrm>
            <a:off x="39489" y="-1588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5"/>
          <p:cNvSpPr/>
          <p:nvPr/>
        </p:nvSpPr>
        <p:spPr bwMode="auto">
          <a:xfrm>
            <a:off x="733169" y="281861"/>
            <a:ext cx="2229488" cy="2232243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6"/>
          <p:cNvSpPr/>
          <p:nvPr/>
        </p:nvSpPr>
        <p:spPr bwMode="auto">
          <a:xfrm>
            <a:off x="733169" y="2514104"/>
            <a:ext cx="2229488" cy="2230865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7"/>
          <p:cNvSpPr/>
          <p:nvPr/>
        </p:nvSpPr>
        <p:spPr bwMode="auto">
          <a:xfrm>
            <a:off x="1847225" y="1397295"/>
            <a:ext cx="2230865" cy="223224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301"/>
          <p:cNvSpPr/>
          <p:nvPr/>
        </p:nvSpPr>
        <p:spPr bwMode="auto">
          <a:xfrm>
            <a:off x="2165946" y="627534"/>
            <a:ext cx="1450092" cy="1451439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-108520" y="928483"/>
            <a:ext cx="3169286" cy="3171244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54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Freeform 3301"/>
          <p:cNvSpPr/>
          <p:nvPr/>
        </p:nvSpPr>
        <p:spPr bwMode="auto">
          <a:xfrm>
            <a:off x="2185066" y="2787774"/>
            <a:ext cx="1781080" cy="1782736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文本框 3"/>
          <p:cNvSpPr txBox="1"/>
          <p:nvPr/>
        </p:nvSpPr>
        <p:spPr>
          <a:xfrm>
            <a:off x="4341379" y="2715186"/>
            <a:ext cx="4047045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●</a:t>
            </a:r>
            <a:r>
              <a:rPr lang="zh-CN" altLang="en-US" sz="2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襄阳久征汽车部件有限公司</a:t>
            </a:r>
            <a:endParaRPr lang="zh-CN" altLang="en-US" sz="20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2" name="文本框 3"/>
          <p:cNvSpPr txBox="1"/>
          <p:nvPr/>
        </p:nvSpPr>
        <p:spPr>
          <a:xfrm>
            <a:off x="4341379" y="3083358"/>
            <a:ext cx="3960440" cy="3067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●</a:t>
            </a:r>
            <a:r>
              <a:rPr lang="zh-CN" altLang="en-US" sz="14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襄阳道润顶业机电有限公司</a:t>
            </a:r>
            <a:endParaRPr lang="zh-CN" altLang="en-US" sz="14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" name="文本框 3"/>
          <p:cNvSpPr txBox="1"/>
          <p:nvPr>
            <p:custDataLst>
              <p:tags r:id="rId7"/>
            </p:custDataLst>
          </p:nvPr>
        </p:nvSpPr>
        <p:spPr>
          <a:xfrm>
            <a:off x="4356100" y="3629660"/>
            <a:ext cx="4210050" cy="737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地址：湖北省襄阳市高新区日产工业园莲花路2号</a:t>
            </a:r>
            <a:endParaRPr lang="zh-CN" altLang="en-US" sz="1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r>
              <a:rPr lang="zh-CN" altLang="en-US" sz="1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电话：0710-3495966</a:t>
            </a:r>
            <a:endParaRPr lang="zh-CN" altLang="en-US" sz="1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r>
              <a:rPr lang="zh-CN" altLang="en-US" sz="1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传真：0710-3495866</a:t>
            </a:r>
            <a:endParaRPr lang="zh-CN" altLang="en-US" sz="1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3" name="文本框 3"/>
          <p:cNvSpPr txBox="1"/>
          <p:nvPr>
            <p:custDataLst>
              <p:tags r:id="rId8"/>
            </p:custDataLst>
          </p:nvPr>
        </p:nvSpPr>
        <p:spPr>
          <a:xfrm>
            <a:off x="5991225" y="454025"/>
            <a:ext cx="2750185" cy="69659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p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lt"/>
                <a:cs typeface="宋体" panose="02010600030101010101" pitchFamily="2" charset="-122"/>
                <a:sym typeface="微软雅黑" panose="020B0503020204020204" charset="-122"/>
              </a:rPr>
              <a:t>企业简介</a:t>
            </a:r>
            <a:endParaRPr lang="zh-CN" altLang="en-US" sz="3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+mj-lt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6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36" showWhenStopped="0">
                    <p:cTn id="5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  <p:bldLst>
          <p:bldP spid="43" grpId="0" animBg="1"/>
          <p:bldP spid="45" grpId="0" animBg="1"/>
          <p:bldP spid="46" grpId="0" animBg="1"/>
          <p:bldP spid="47" grpId="0" animBg="1"/>
          <p:bldP spid="49" grpId="0" animBg="1"/>
          <p:bldP spid="56" grpId="0" animBg="1"/>
          <p:bldP spid="61" grpId="0" bldLvl="0" animBg="1"/>
          <p:bldP spid="62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36" showWhenStopped="0">
                    <p:cTn id="5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  <p:bldLst>
          <p:bldP spid="43" grpId="0" animBg="1"/>
          <p:bldP spid="45" grpId="0" animBg="1"/>
          <p:bldP spid="46" grpId="0" animBg="1"/>
          <p:bldP spid="47" grpId="0" animBg="1"/>
          <p:bldP spid="49" grpId="0" animBg="1"/>
          <p:bldP spid="56" grpId="0" animBg="1"/>
          <p:bldP spid="61" grpId="0" bldLvl="0" animBg="1"/>
          <p:bldP spid="62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39552" y="427069"/>
            <a:ext cx="1280160" cy="34544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车门限位器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" name="TextBox 1"/>
          <p:cNvSpPr txBox="1"/>
          <p:nvPr>
            <p:custDataLst>
              <p:tags r:id="rId1"/>
            </p:custDataLst>
          </p:nvPr>
        </p:nvSpPr>
        <p:spPr>
          <a:xfrm>
            <a:off x="971550" y="915670"/>
            <a:ext cx="7407910" cy="1605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l">
              <a:buClr>
                <a:srgbClr val="0070C0"/>
              </a:buClr>
              <a:buNone/>
            </a:pPr>
            <a:r>
              <a:rPr lang="en-US" altLang="zh-CN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    </a:t>
            </a: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●公司具备较强的产品研制开发能力，公司技术中心配备CATIA P3V5-6R2016 3D软件进行产品模拟开发分析，可以与汽车主机厂实现同步研发，目前公司检测中心配备先进的微机控制碳硫分析仪、盐雾腐蚀试验箱、高低温试验箱、老化试验箱、微机控制拉力试验机、微机控制车门限位器试验机、微机控制千斤顶万能试验机等主要研发及生产检测设备10余台（套），配套检测设备齐全，能满足现阶段研发及生产要求，其中为日产研发的压簧结构的限位器获2013年度襄阳市科技奖。</a:t>
            </a:r>
            <a:endParaRPr lang="zh-CN" altLang="en-US" sz="1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</p:txBody>
      </p:sp>
      <p:pic>
        <p:nvPicPr>
          <p:cNvPr id="7" name="图片 6" descr="微信图片_202304131243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20" y="2664460"/>
            <a:ext cx="2892425" cy="1414780"/>
          </a:xfrm>
          <a:prstGeom prst="rect">
            <a:avLst/>
          </a:prstGeom>
        </p:spPr>
      </p:pic>
      <p:pic>
        <p:nvPicPr>
          <p:cNvPr id="8" name="图片 7" descr="微信图片_2023041312434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0" y="2664460"/>
            <a:ext cx="2833370" cy="1418590"/>
          </a:xfrm>
          <a:prstGeom prst="rect">
            <a:avLst/>
          </a:prstGeom>
        </p:spPr>
      </p:pic>
      <p:sp>
        <p:nvSpPr>
          <p:cNvPr id="9" name="TextBox 1"/>
          <p:cNvSpPr txBox="1"/>
          <p:nvPr>
            <p:custDataLst>
              <p:tags r:id="rId4"/>
            </p:custDataLst>
          </p:nvPr>
        </p:nvSpPr>
        <p:spPr>
          <a:xfrm>
            <a:off x="2030095" y="4330700"/>
            <a:ext cx="1158240" cy="36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0070C0"/>
              </a:buClr>
              <a:buNone/>
            </a:pPr>
            <a:r>
              <a:rPr lang="zh-CN" altLang="en-US" sz="1400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</a:t>
            </a:r>
            <a:r>
              <a:rPr lang="zh-CN" altLang="en-US" sz="14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压簧结构</a:t>
            </a:r>
            <a:endParaRPr lang="zh-CN" altLang="en-US" sz="14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</p:txBody>
      </p:sp>
      <p:sp>
        <p:nvSpPr>
          <p:cNvPr id="10" name="TextBox 1"/>
          <p:cNvSpPr txBox="1"/>
          <p:nvPr>
            <p:custDataLst>
              <p:tags r:id="rId5"/>
            </p:custDataLst>
          </p:nvPr>
        </p:nvSpPr>
        <p:spPr>
          <a:xfrm>
            <a:off x="6372225" y="4330700"/>
            <a:ext cx="1134745" cy="321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0070C0"/>
              </a:buClr>
              <a:buNone/>
            </a:pPr>
            <a:r>
              <a:rPr lang="zh-CN" altLang="en-US" sz="1400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</a:t>
            </a:r>
            <a:r>
              <a:rPr lang="zh-CN" altLang="en-US" sz="14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橡胶结构</a:t>
            </a:r>
            <a:endParaRPr lang="zh-CN" altLang="en-US" sz="14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 spd="slow" advClick="0" advTm="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9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99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99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9750" y="427355"/>
            <a:ext cx="3388995" cy="390525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研发情况介绍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(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车门限位器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)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l"/>
            <a:endParaRPr lang="en-US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2" name="图片 1" descr="微信图片_202304131252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350010"/>
            <a:ext cx="2657475" cy="1724025"/>
          </a:xfrm>
          <a:prstGeom prst="rect">
            <a:avLst/>
          </a:prstGeom>
        </p:spPr>
      </p:pic>
      <p:pic>
        <p:nvPicPr>
          <p:cNvPr id="5" name="图片 4" descr="微信图片_2023041312520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3147695"/>
            <a:ext cx="2657475" cy="1922145"/>
          </a:xfrm>
          <a:prstGeom prst="rect">
            <a:avLst/>
          </a:prstGeom>
        </p:spPr>
      </p:pic>
      <p:pic>
        <p:nvPicPr>
          <p:cNvPr id="6" name="图片 5" descr="微信图片_2023041312520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1350645"/>
            <a:ext cx="2485390" cy="1724025"/>
          </a:xfrm>
          <a:prstGeom prst="rect">
            <a:avLst/>
          </a:prstGeom>
        </p:spPr>
      </p:pic>
      <p:pic>
        <p:nvPicPr>
          <p:cNvPr id="8" name="图片 7" descr="微信图片_2023041312520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25" y="3146425"/>
            <a:ext cx="2486025" cy="1917065"/>
          </a:xfrm>
          <a:prstGeom prst="rect">
            <a:avLst/>
          </a:prstGeom>
        </p:spPr>
      </p:pic>
      <p:sp>
        <p:nvSpPr>
          <p:cNvPr id="9" name="TextBox 1"/>
          <p:cNvSpPr txBox="1"/>
          <p:nvPr>
            <p:custDataLst>
              <p:tags r:id="rId5"/>
            </p:custDataLst>
          </p:nvPr>
        </p:nvSpPr>
        <p:spPr>
          <a:xfrm>
            <a:off x="1043940" y="987425"/>
            <a:ext cx="2132965" cy="36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0070C0"/>
              </a:buClr>
              <a:buNone/>
            </a:pPr>
            <a:r>
              <a:rPr lang="zh-CN" altLang="en-US" sz="1400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</a:t>
            </a:r>
            <a:r>
              <a:rPr lang="zh-CN" altLang="en-US" sz="14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3D运动分析设计验证</a:t>
            </a:r>
            <a:endParaRPr lang="zh-CN" altLang="en-US" sz="14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</p:txBody>
      </p:sp>
      <p:sp>
        <p:nvSpPr>
          <p:cNvPr id="10" name="TextBox 1"/>
          <p:cNvSpPr txBox="1"/>
          <p:nvPr>
            <p:custDataLst>
              <p:tags r:id="rId6"/>
            </p:custDataLst>
          </p:nvPr>
        </p:nvSpPr>
        <p:spPr>
          <a:xfrm>
            <a:off x="6156325" y="989330"/>
            <a:ext cx="1950085" cy="289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0070C0"/>
              </a:buClr>
              <a:buNone/>
            </a:pPr>
            <a:r>
              <a:rPr lang="zh-CN" altLang="en-US" sz="1400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</a:t>
            </a:r>
            <a:r>
              <a:rPr lang="zh-CN" altLang="en-US" sz="14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模拟车门工装验证</a:t>
            </a:r>
            <a:endParaRPr lang="zh-CN" altLang="en-US" sz="14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  <p:transition spd="slow" advClick="0" advTm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9750" y="427355"/>
            <a:ext cx="3848735" cy="390525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研发情况介绍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(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车门限位器试验大纲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)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l"/>
            <a:endParaRPr lang="en-US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3" name="图片 2" descr="微信图片_202304131322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870" y="915670"/>
            <a:ext cx="7862570" cy="40405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9750" y="427355"/>
            <a:ext cx="4739005" cy="390525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研发情况介绍</a:t>
            </a:r>
            <a:r>
              <a: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（车门限位器产品工艺流程图）</a:t>
            </a:r>
            <a:endParaRPr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l"/>
            <a:endParaRPr lang="en-US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2" name="图片 1" descr="微信图片_202304131355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985" y="915670"/>
            <a:ext cx="6191250" cy="3952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19473" y="4154703"/>
            <a:ext cx="1810634" cy="24629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金属外壳●弹簧结构</a:t>
            </a:r>
            <a:endParaRPr lang="zh-CN" altLang="en-US" sz="1000" b="1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7101" y="4154703"/>
            <a:ext cx="1810634" cy="246300"/>
          </a:xfrm>
          <a:prstGeom prst="roundRect">
            <a:avLst/>
          </a:prstGeom>
          <a:solidFill>
            <a:srgbClr val="CC000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塑料外壳●弹簧结构</a:t>
            </a:r>
            <a:endParaRPr lang="en-US" altLang="zh-CN" sz="1000" b="1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4729" y="4156128"/>
            <a:ext cx="1810634" cy="24634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车背门限位器</a:t>
            </a:r>
            <a:endParaRPr lang="en-US" altLang="zh-CN" sz="1000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62356" y="4156128"/>
            <a:ext cx="1810634" cy="246344"/>
          </a:xfrm>
          <a:prstGeom prst="roundRect">
            <a:avLst/>
          </a:prstGeom>
          <a:solidFill>
            <a:srgbClr val="CC000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车滑门限位器</a:t>
            </a:r>
            <a:endParaRPr lang="en-US" altLang="zh-CN" sz="1000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产品展示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2" name="图片 1" descr="弹簧式结构（1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785" y="1203325"/>
            <a:ext cx="1867535" cy="2491105"/>
          </a:xfrm>
          <a:prstGeom prst="rect">
            <a:avLst/>
          </a:prstGeom>
        </p:spPr>
      </p:pic>
      <p:pic>
        <p:nvPicPr>
          <p:cNvPr id="3" name="图片 2" descr="背门限位器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030" y="1203325"/>
            <a:ext cx="1867535" cy="2490470"/>
          </a:xfrm>
          <a:prstGeom prst="rect">
            <a:avLst/>
          </a:prstGeom>
        </p:spPr>
      </p:pic>
      <p:pic>
        <p:nvPicPr>
          <p:cNvPr id="4" name="图片 3" descr="滑门限位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5" y="1204595"/>
            <a:ext cx="1784350" cy="2489835"/>
          </a:xfrm>
          <a:prstGeom prst="rect">
            <a:avLst/>
          </a:prstGeom>
        </p:spPr>
      </p:pic>
      <p:pic>
        <p:nvPicPr>
          <p:cNvPr id="5" name="图片 4" descr="1597999165704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385" y="1204595"/>
            <a:ext cx="1778635" cy="24892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2" grpId="0" bldLvl="0" animBg="1"/>
      <p:bldP spid="33" grpId="0" bldLvl="0" animBg="1"/>
      <p:bldP spid="34" grpId="0" bldLvl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39552" y="427069"/>
            <a:ext cx="1280160" cy="34544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剪式千斤顶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" name="TextBox 1"/>
          <p:cNvSpPr txBox="1"/>
          <p:nvPr>
            <p:custDataLst>
              <p:tags r:id="rId1"/>
            </p:custDataLst>
          </p:nvPr>
        </p:nvSpPr>
        <p:spPr>
          <a:xfrm>
            <a:off x="971550" y="915670"/>
            <a:ext cx="7407910" cy="80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l">
              <a:buClr>
                <a:srgbClr val="0070C0"/>
              </a:buClr>
              <a:buNone/>
            </a:pPr>
            <a:r>
              <a:rPr lang="en-US" altLang="zh-CN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    </a:t>
            </a: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●公司在随车工具领域秉承了较强的研发及生产能力，取得了轻小型起重设备</a:t>
            </a:r>
            <a:endParaRPr lang="zh-CN" altLang="en-US" sz="1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  <a:p>
            <a:pPr marL="0" indent="0" algn="l">
              <a:buClr>
                <a:srgbClr val="0070C0"/>
              </a:buClr>
              <a:buNone/>
            </a:pP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生产许可证，公司汇聚了本行业一批优秀的专业技术及管理人才，核心管理层在</a:t>
            </a:r>
            <a:endParaRPr lang="zh-CN" altLang="en-US" sz="1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  <a:p>
            <a:pPr marL="0" indent="0" algn="l">
              <a:buClr>
                <a:srgbClr val="0070C0"/>
              </a:buClr>
              <a:buNone/>
            </a:pP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随车工具领域具有丰富的生产及技术经历，可以成为客户的全服务供应商。</a:t>
            </a:r>
            <a:endParaRPr lang="zh-CN" altLang="en-US" sz="1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</p:txBody>
      </p:sp>
      <p:sp>
        <p:nvSpPr>
          <p:cNvPr id="9" name="TextBox 1"/>
          <p:cNvSpPr txBox="1"/>
          <p:nvPr>
            <p:custDataLst>
              <p:tags r:id="rId2"/>
            </p:custDataLst>
          </p:nvPr>
        </p:nvSpPr>
        <p:spPr>
          <a:xfrm>
            <a:off x="827405" y="2860040"/>
            <a:ext cx="1384300" cy="275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0070C0"/>
              </a:buClr>
              <a:buNone/>
            </a:pPr>
            <a:r>
              <a:rPr lang="zh-CN" altLang="en-US" sz="1400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</a:t>
            </a:r>
            <a:r>
              <a:rPr lang="zh-CN" altLang="en-US" sz="14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千斤顶总成</a:t>
            </a:r>
            <a:endParaRPr lang="zh-CN" altLang="en-US" sz="14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</p:txBody>
      </p:sp>
      <p:sp>
        <p:nvSpPr>
          <p:cNvPr id="10" name="TextBox 1"/>
          <p:cNvSpPr txBox="1"/>
          <p:nvPr>
            <p:custDataLst>
              <p:tags r:id="rId3"/>
            </p:custDataLst>
          </p:nvPr>
        </p:nvSpPr>
        <p:spPr>
          <a:xfrm>
            <a:off x="6804025" y="2859405"/>
            <a:ext cx="1542415" cy="526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0070C0"/>
              </a:buClr>
              <a:buNone/>
            </a:pPr>
            <a:r>
              <a:rPr lang="zh-CN" altLang="en-US" sz="1400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</a:t>
            </a:r>
            <a:r>
              <a:rPr lang="zh-CN" altLang="en-US" sz="14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摇杆与千斤顶总成一体结构</a:t>
            </a:r>
            <a:endParaRPr lang="zh-CN" altLang="en-US" sz="14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</p:txBody>
      </p:sp>
      <p:pic>
        <p:nvPicPr>
          <p:cNvPr id="2" name="图片 1" descr="微信图片_202304131309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5" y="1779905"/>
            <a:ext cx="3048635" cy="923925"/>
          </a:xfrm>
          <a:prstGeom prst="rect">
            <a:avLst/>
          </a:prstGeom>
        </p:spPr>
      </p:pic>
      <p:pic>
        <p:nvPicPr>
          <p:cNvPr id="4" name="图片 3" descr="微信图片_2023041313090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570" y="1779270"/>
            <a:ext cx="2730500" cy="924560"/>
          </a:xfrm>
          <a:prstGeom prst="rect">
            <a:avLst/>
          </a:prstGeom>
        </p:spPr>
      </p:pic>
      <p:pic>
        <p:nvPicPr>
          <p:cNvPr id="5" name="图片 4" descr="微信图片_2023041313090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5950" y="2703830"/>
            <a:ext cx="2928620" cy="1682750"/>
          </a:xfrm>
          <a:prstGeom prst="rect">
            <a:avLst/>
          </a:prstGeom>
        </p:spPr>
      </p:pic>
      <p:sp>
        <p:nvSpPr>
          <p:cNvPr id="6" name="TextBox 1"/>
          <p:cNvSpPr txBox="1"/>
          <p:nvPr>
            <p:custDataLst>
              <p:tags r:id="rId7"/>
            </p:custDataLst>
          </p:nvPr>
        </p:nvSpPr>
        <p:spPr>
          <a:xfrm>
            <a:off x="3491865" y="4587875"/>
            <a:ext cx="2251075" cy="321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0070C0"/>
              </a:buClr>
              <a:buNone/>
            </a:pPr>
            <a:r>
              <a:rPr lang="zh-CN" altLang="en-US" sz="1400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</a:t>
            </a:r>
            <a:r>
              <a:rPr lang="zh-CN" altLang="en-US" sz="14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千斤顶总成拆解示意图</a:t>
            </a:r>
            <a:endParaRPr lang="zh-CN" altLang="en-US" sz="14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p:transition spd="slow" advClick="0" advTm="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9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99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99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99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bldLvl="0" animBg="1"/>
      <p:bldP spid="9" grpId="0" bldLvl="0" animBg="1"/>
      <p:bldP spid="10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9750" y="427355"/>
            <a:ext cx="3100070" cy="399415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研发情况介绍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(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剪式千斤顶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)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l"/>
            <a:endParaRPr lang="en-US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" name="TextBox 1"/>
          <p:cNvSpPr txBox="1"/>
          <p:nvPr>
            <p:custDataLst>
              <p:tags r:id="rId1"/>
            </p:custDataLst>
          </p:nvPr>
        </p:nvSpPr>
        <p:spPr>
          <a:xfrm>
            <a:off x="1331595" y="915670"/>
            <a:ext cx="5936615" cy="794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l">
              <a:buClr>
                <a:srgbClr val="0070C0"/>
              </a:buClr>
              <a:buNone/>
            </a:pPr>
            <a:r>
              <a:rPr lang="zh-CN" altLang="en-US" sz="1000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</a:t>
            </a:r>
            <a:r>
              <a:rPr lang="en-US" altLang="zh-CN" sz="1000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 </a:t>
            </a:r>
            <a:r>
              <a:rPr lang="zh-CN" altLang="en-US" sz="1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螺杆总成采用鐓铆结构（承载扭矩≥70N.m），单线梯形螺纹滚压成形，螺纹表面粗糙度优于车削﹑铣削和磨削，滚压后的螺纹表面因冷作硬化而能提高强度和硬度，材料利用率高，生产率比切削加工成倍增长，且易于实现自动化，滚压模具寿命长。</a:t>
            </a:r>
            <a:endParaRPr lang="zh-CN" altLang="en-US" sz="1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</p:txBody>
      </p:sp>
      <p:pic>
        <p:nvPicPr>
          <p:cNvPr id="3" name="图片 2" descr="微信图片_202304131316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995" y="1691640"/>
            <a:ext cx="3599815" cy="1189990"/>
          </a:xfrm>
          <a:prstGeom prst="rect">
            <a:avLst/>
          </a:prstGeom>
        </p:spPr>
      </p:pic>
      <p:sp>
        <p:nvSpPr>
          <p:cNvPr id="4" name="TextBox 1"/>
          <p:cNvSpPr txBox="1"/>
          <p:nvPr>
            <p:custDataLst>
              <p:tags r:id="rId3"/>
            </p:custDataLst>
          </p:nvPr>
        </p:nvSpPr>
        <p:spPr>
          <a:xfrm>
            <a:off x="1331595" y="3075940"/>
            <a:ext cx="5936615" cy="381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l">
              <a:buClr>
                <a:srgbClr val="0070C0"/>
              </a:buClr>
              <a:buNone/>
            </a:pPr>
            <a:r>
              <a:rPr lang="zh-CN" altLang="en-US" sz="1000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</a:t>
            </a:r>
            <a:r>
              <a:rPr lang="en-US" altLang="zh-CN" sz="1000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 </a:t>
            </a:r>
            <a:r>
              <a:rPr lang="zh-CN" altLang="en-US" sz="1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光孔销轴及螺纹销轴采用卡片定位，装配便捷，消除销轴孔加工对称度误差、使螺杆空载更顺滑，避免销轴压铆损伤表面。</a:t>
            </a:r>
            <a:endParaRPr lang="zh-CN" altLang="en-US" sz="1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</p:txBody>
      </p:sp>
      <p:pic>
        <p:nvPicPr>
          <p:cNvPr id="11" name="图片 10" descr="微信图片_2023041313162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120" y="3651885"/>
            <a:ext cx="2105025" cy="1362075"/>
          </a:xfrm>
          <a:prstGeom prst="rect">
            <a:avLst/>
          </a:prstGeom>
        </p:spPr>
      </p:pic>
      <p:pic>
        <p:nvPicPr>
          <p:cNvPr id="12" name="图片 11" descr="微信图片_2023041313162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145" y="3651885"/>
            <a:ext cx="1391920" cy="13620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 advClick="0" advTm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ldLvl="0" animBg="1"/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9750" y="427355"/>
            <a:ext cx="3848735" cy="390525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研发情况介绍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(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剪式千斤顶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试验大纲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)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l"/>
            <a:endParaRPr lang="en-US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2" name="图片 1" descr="微信图片_20230413132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866775"/>
            <a:ext cx="7856220" cy="4276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9750" y="427355"/>
            <a:ext cx="4105910" cy="390525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研发情况介绍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(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剪式千斤顶工艺流程图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)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l"/>
            <a:endParaRPr lang="en-US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3" name="图片 2" descr="微信图片_2023041313552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985" y="915670"/>
            <a:ext cx="6259830" cy="40411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19473" y="4154703"/>
            <a:ext cx="1810634" cy="24629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1.5T</a:t>
            </a:r>
            <a:r>
              <a:rPr lang="zh-CN" altLang="en-US" sz="1000" b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千斤顶</a:t>
            </a:r>
            <a:endParaRPr lang="zh-CN" altLang="en-US" sz="1000" b="1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7101" y="4154703"/>
            <a:ext cx="1810634" cy="246296"/>
          </a:xfrm>
          <a:prstGeom prst="roundRect">
            <a:avLst/>
          </a:prstGeom>
          <a:solidFill>
            <a:srgbClr val="CC000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0.8T</a:t>
            </a:r>
            <a:r>
              <a:rPr lang="zh-CN" altLang="en-US" sz="1000" b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千斤顶</a:t>
            </a:r>
            <a:endParaRPr lang="en-US" altLang="zh-CN" sz="1000" b="1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4729" y="4156128"/>
            <a:ext cx="1810634" cy="24629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牵引钩</a:t>
            </a:r>
            <a:endParaRPr lang="en-US" altLang="zh-CN" sz="1000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62356" y="4156128"/>
            <a:ext cx="1810634" cy="246296"/>
          </a:xfrm>
          <a:prstGeom prst="roundRect">
            <a:avLst/>
          </a:prstGeom>
          <a:solidFill>
            <a:srgbClr val="CC000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车轮螺母扳手</a:t>
            </a:r>
            <a:endParaRPr lang="en-US" altLang="zh-CN" sz="1000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产品展示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5" name="图片 4" descr="1.5T额定荷载总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455" y="2427605"/>
            <a:ext cx="1793875" cy="968375"/>
          </a:xfrm>
          <a:prstGeom prst="rect">
            <a:avLst/>
          </a:prstGeom>
        </p:spPr>
      </p:pic>
      <p:pic>
        <p:nvPicPr>
          <p:cNvPr id="6" name="图片 5" descr="0.8T额定荷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765" y="2427605"/>
            <a:ext cx="1787525" cy="968375"/>
          </a:xfrm>
          <a:prstGeom prst="rect">
            <a:avLst/>
          </a:prstGeom>
        </p:spPr>
      </p:pic>
      <p:pic>
        <p:nvPicPr>
          <p:cNvPr id="7" name="图片 6" descr="拖车钩（3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545" y="1203325"/>
            <a:ext cx="1811020" cy="2245995"/>
          </a:xfrm>
          <a:prstGeom prst="rect">
            <a:avLst/>
          </a:prstGeom>
        </p:spPr>
      </p:pic>
      <p:pic>
        <p:nvPicPr>
          <p:cNvPr id="8" name="图片 7" descr="车轮螺母扳手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455" y="1217295"/>
            <a:ext cx="1812925" cy="22320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2" grpId="0" bldLvl="0" animBg="1"/>
      <p:bldP spid="33" grpId="0" bldLvl="0" animBg="1"/>
      <p:bldP spid="34" grpId="0" bldLvl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3301"/>
          <p:cNvSpPr/>
          <p:nvPr/>
        </p:nvSpPr>
        <p:spPr bwMode="auto">
          <a:xfrm>
            <a:off x="3112211" y="-1505210"/>
            <a:ext cx="2994058" cy="2996840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683568" y="2139702"/>
            <a:ext cx="1440160" cy="1152128"/>
            <a:chOff x="1547664" y="2139702"/>
            <a:chExt cx="1440160" cy="1152128"/>
          </a:xfrm>
        </p:grpSpPr>
        <p:grpSp>
          <p:nvGrpSpPr>
            <p:cNvPr id="23" name="组合 22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25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01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24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ctr">
                <a:defRPr/>
              </a:pPr>
              <a:r>
                <a:rPr lang="zh-CN" altLang="en-US" sz="2000" b="1" kern="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关于我们</a:t>
              </a:r>
              <a:endParaRPr lang="zh-CN" altLang="zh-CN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28" name="Oval 44"/>
          <p:cNvSpPr/>
          <p:nvPr/>
        </p:nvSpPr>
        <p:spPr bwMode="auto">
          <a:xfrm>
            <a:off x="3974202" y="-92546"/>
            <a:ext cx="1270077" cy="1270077"/>
          </a:xfrm>
          <a:prstGeom prst="ellipse">
            <a:avLst/>
          </a:prstGeom>
          <a:noFill/>
          <a:ln w="19050">
            <a:noFill/>
            <a:round/>
          </a:ln>
        </p:spPr>
        <p:txBody>
          <a:bodyPr rot="0" spcFirstLastPara="0" vert="horz" wrap="none" lIns="91440" tIns="45720" rIns="91440" bIns="45720" anchor="b" anchorCtr="1" forceAA="0" compatLnSpc="1"/>
          <a:lstStyle/>
          <a:p>
            <a:pPr algn="ctr"/>
            <a:r>
              <a:rPr lang="zh-CN" altLang="en-US" sz="28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目录 </a:t>
            </a:r>
            <a:endParaRPr lang="zh-CN" altLang="en-US" sz="2800" b="1" spc="3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sz="28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</a:t>
            </a:r>
            <a:r>
              <a:rPr lang="en-US" altLang="zh-CN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CONTENT</a:t>
            </a:r>
            <a:endParaRPr lang="en-US" altLang="zh-CN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249742" y="2139702"/>
            <a:ext cx="1440160" cy="1152128"/>
            <a:chOff x="1547664" y="2139702"/>
            <a:chExt cx="1440160" cy="1152128"/>
          </a:xfrm>
        </p:grpSpPr>
        <p:grpSp>
          <p:nvGrpSpPr>
            <p:cNvPr id="31" name="组合 30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33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CC0000"/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02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32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企业文化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15916" y="2139702"/>
            <a:ext cx="1440160" cy="1152128"/>
            <a:chOff x="1547664" y="2139702"/>
            <a:chExt cx="1440160" cy="1152128"/>
          </a:xfrm>
        </p:grpSpPr>
        <p:grpSp>
          <p:nvGrpSpPr>
            <p:cNvPr id="36" name="组合 35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38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03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37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产品介绍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82090" y="2139702"/>
            <a:ext cx="1440160" cy="1152128"/>
            <a:chOff x="1547664" y="2139702"/>
            <a:chExt cx="1440160" cy="1152128"/>
          </a:xfrm>
        </p:grpSpPr>
        <p:grpSp>
          <p:nvGrpSpPr>
            <p:cNvPr id="41" name="组合 40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43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CC0000"/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04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42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合作单位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948264" y="2139702"/>
            <a:ext cx="1440160" cy="1152128"/>
            <a:chOff x="1547664" y="2139702"/>
            <a:chExt cx="1440160" cy="1152128"/>
          </a:xfrm>
        </p:grpSpPr>
        <p:grpSp>
          <p:nvGrpSpPr>
            <p:cNvPr id="46" name="组合 45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48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05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47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联系我们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54" name="Freeform 3301"/>
          <p:cNvSpPr/>
          <p:nvPr/>
        </p:nvSpPr>
        <p:spPr bwMode="auto">
          <a:xfrm>
            <a:off x="7020272" y="365186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301"/>
          <p:cNvSpPr/>
          <p:nvPr/>
        </p:nvSpPr>
        <p:spPr bwMode="auto">
          <a:xfrm>
            <a:off x="8100392" y="344625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3301"/>
          <p:cNvSpPr/>
          <p:nvPr/>
        </p:nvSpPr>
        <p:spPr bwMode="auto">
          <a:xfrm>
            <a:off x="6156424" y="328955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52" grpId="0" animBg="1"/>
          <p:bldP spid="28" grpId="0"/>
          <p:bldP spid="54" grpId="0" bldLvl="0" animBg="1"/>
          <p:bldP spid="55" grpId="0" bldLvl="0" animBg="1"/>
          <p:bldP spid="56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52" grpId="0" animBg="1"/>
          <p:bldP spid="28" grpId="0"/>
          <p:bldP spid="54" grpId="0" bldLvl="0" animBg="1"/>
          <p:bldP spid="55" grpId="0" bldLvl="0" animBg="1"/>
          <p:bldP spid="56" grpId="0" bldLvl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539552" y="427069"/>
            <a:ext cx="3197860" cy="34544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制造情况介绍（生产设备清单)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2" name="图片 1" descr="微信图片_202304131355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843915"/>
            <a:ext cx="3636645" cy="1955800"/>
          </a:xfrm>
          <a:prstGeom prst="rect">
            <a:avLst/>
          </a:prstGeom>
        </p:spPr>
      </p:pic>
      <p:pic>
        <p:nvPicPr>
          <p:cNvPr id="3" name="图片 2" descr="微信图片_2023041313552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843915"/>
            <a:ext cx="4328160" cy="1953260"/>
          </a:xfrm>
          <a:prstGeom prst="rect">
            <a:avLst/>
          </a:prstGeom>
        </p:spPr>
      </p:pic>
      <p:pic>
        <p:nvPicPr>
          <p:cNvPr id="4" name="图片 3" descr="微信图片_2023041313552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30" y="2828925"/>
            <a:ext cx="4574540" cy="22053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1184358" y="149163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问题反馈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072690" y="149163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接触问题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61022" y="149163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了解问题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49352" y="149163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分析问题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84358" y="312091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持续关注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072689" y="312091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闭环管理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961020" y="312091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跟踪问题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849352" y="312091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解决问题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39552" y="427069"/>
            <a:ext cx="1965960" cy="34544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我们质量服务流程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371452" y="173455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4259784" y="173455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0" name="燕尾形 29"/>
          <p:cNvSpPr/>
          <p:nvPr/>
        </p:nvSpPr>
        <p:spPr>
          <a:xfrm>
            <a:off x="6148116" y="173455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1" name="燕尾形 30"/>
          <p:cNvSpPr/>
          <p:nvPr/>
        </p:nvSpPr>
        <p:spPr>
          <a:xfrm rot="10800000">
            <a:off x="2371452" y="336383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2" name="燕尾形 31"/>
          <p:cNvSpPr/>
          <p:nvPr/>
        </p:nvSpPr>
        <p:spPr>
          <a:xfrm rot="10800000">
            <a:off x="4259784" y="336383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3" name="燕尾形 32"/>
          <p:cNvSpPr/>
          <p:nvPr/>
        </p:nvSpPr>
        <p:spPr>
          <a:xfrm rot="10800000">
            <a:off x="6148116" y="336383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" name="燕尾形 33"/>
          <p:cNvSpPr/>
          <p:nvPr/>
        </p:nvSpPr>
        <p:spPr>
          <a:xfrm rot="5400000">
            <a:off x="7092280" y="2535840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5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5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50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5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50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850"/>
                            </p:stCondLst>
                            <p:childTnLst>
                              <p:par>
                                <p:cTn id="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50"/>
                            </p:stCondLst>
                            <p:childTnLst>
                              <p:par>
                                <p:cTn id="8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85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350"/>
                            </p:stCondLst>
                            <p:childTnLst>
                              <p:par>
                                <p:cTn id="9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85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/>
      <p:bldP spid="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27069"/>
            <a:ext cx="1333500" cy="34544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04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合作单位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15332" y="1152526"/>
            <a:ext cx="6761772" cy="3428460"/>
            <a:chOff x="2508531" y="2201034"/>
            <a:chExt cx="7217717" cy="3659642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2508531" y="2201034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987256" y="2201034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465981" y="2201034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944706" y="2201034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423430" y="2201034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508531" y="317083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987256" y="317083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465981" y="317083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944706" y="317083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423430" y="317083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508531" y="4112797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987256" y="4112797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465981" y="4112797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944706" y="4112797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423430" y="4112797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508531" y="505956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987256" y="505956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465981" y="505956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944706" y="505956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423430" y="505956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5" name="图片 44" descr="北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8470" y="2139315"/>
            <a:ext cx="886460" cy="635635"/>
          </a:xfrm>
          <a:prstGeom prst="rect">
            <a:avLst/>
          </a:prstGeom>
        </p:spPr>
      </p:pic>
      <p:pic>
        <p:nvPicPr>
          <p:cNvPr id="46" name="图片 45" descr="成功汽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85" y="1186180"/>
            <a:ext cx="854075" cy="702310"/>
          </a:xfrm>
          <a:prstGeom prst="rect">
            <a:avLst/>
          </a:prstGeom>
        </p:spPr>
      </p:pic>
      <p:pic>
        <p:nvPicPr>
          <p:cNvPr id="47" name="图片 46" descr="东风汽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230" y="1220470"/>
            <a:ext cx="963930" cy="647065"/>
          </a:xfrm>
          <a:prstGeom prst="rect">
            <a:avLst/>
          </a:prstGeom>
        </p:spPr>
      </p:pic>
      <p:pic>
        <p:nvPicPr>
          <p:cNvPr id="48" name="图片 47" descr="东风日产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485" y="1185545"/>
            <a:ext cx="923925" cy="681990"/>
          </a:xfrm>
          <a:prstGeom prst="rect">
            <a:avLst/>
          </a:prstGeom>
        </p:spPr>
      </p:pic>
      <p:pic>
        <p:nvPicPr>
          <p:cNvPr id="49" name="图片 48" descr="东风小康"/>
          <p:cNvPicPr>
            <a:picLocks noChangeAspect="1"/>
          </p:cNvPicPr>
          <p:nvPr/>
        </p:nvPicPr>
        <p:blipFill>
          <a:blip r:embed="rId5"/>
          <a:srcRect r="1749" b="3358"/>
          <a:stretch>
            <a:fillRect/>
          </a:stretch>
        </p:blipFill>
        <p:spPr>
          <a:xfrm>
            <a:off x="5632450" y="1203325"/>
            <a:ext cx="697230" cy="672465"/>
          </a:xfrm>
          <a:prstGeom prst="rect">
            <a:avLst/>
          </a:prstGeom>
        </p:spPr>
      </p:pic>
      <p:pic>
        <p:nvPicPr>
          <p:cNvPr id="50" name="图片 49" descr="海马汽车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715" y="1220470"/>
            <a:ext cx="1055370" cy="603885"/>
          </a:xfrm>
          <a:prstGeom prst="rect">
            <a:avLst/>
          </a:prstGeom>
        </p:spPr>
      </p:pic>
      <p:pic>
        <p:nvPicPr>
          <p:cNvPr id="51" name="图片 50" descr="柳汽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740" y="2089785"/>
            <a:ext cx="781685" cy="667385"/>
          </a:xfrm>
          <a:prstGeom prst="rect">
            <a:avLst/>
          </a:prstGeom>
        </p:spPr>
      </p:pic>
      <p:pic>
        <p:nvPicPr>
          <p:cNvPr id="52" name="图片 51" descr="长安汽车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4165" y="2123440"/>
            <a:ext cx="690245" cy="632460"/>
          </a:xfrm>
          <a:prstGeom prst="rect">
            <a:avLst/>
          </a:prstGeom>
        </p:spPr>
      </p:pic>
      <p:pic>
        <p:nvPicPr>
          <p:cNvPr id="53" name="图片 52" descr="众泰汽车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1640" y="2185035"/>
            <a:ext cx="729615" cy="570865"/>
          </a:xfrm>
          <a:prstGeom prst="rect">
            <a:avLst/>
          </a:prstGeom>
        </p:spPr>
      </p:pic>
      <p:pic>
        <p:nvPicPr>
          <p:cNvPr id="54" name="图片 53" descr="微信图片_2023041313470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0560" y="2139315"/>
            <a:ext cx="741045" cy="609600"/>
          </a:xfrm>
          <a:prstGeom prst="rect">
            <a:avLst/>
          </a:prstGeom>
        </p:spPr>
      </p:pic>
      <p:pic>
        <p:nvPicPr>
          <p:cNvPr id="55" name="图片 54" descr="微信图片_2023041313470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7780" y="2992120"/>
            <a:ext cx="1075690" cy="65722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140238" y="2113697"/>
            <a:ext cx="4652998" cy="1694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ts val="2500"/>
              </a:lnSpc>
            </a:pPr>
            <a:r>
              <a:rPr lang="zh-CN" altLang="en-US" sz="1400" b="1" ker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地址：湖北省襄阳市高新区日产工业园莲花路2号</a:t>
            </a:r>
            <a:endParaRPr lang="zh-CN" altLang="en-US" sz="1400" b="1" ker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  <a:p>
            <a:pPr defTabSz="1219200">
              <a:lnSpc>
                <a:spcPts val="2500"/>
              </a:lnSpc>
            </a:pPr>
            <a:r>
              <a:rPr lang="zh-CN" altLang="en-US" sz="1400" b="1" ker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电话：0710-3495966</a:t>
            </a:r>
            <a:endParaRPr lang="zh-CN" altLang="en-US" sz="1400" b="1" ker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  <a:p>
            <a:pPr defTabSz="1219200">
              <a:lnSpc>
                <a:spcPts val="2500"/>
              </a:lnSpc>
            </a:pPr>
            <a:r>
              <a:rPr lang="zh-CN" altLang="en-US" sz="1400" b="1" ker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传真：0710-3495866</a:t>
            </a:r>
            <a:endParaRPr lang="zh-CN" altLang="en-US" sz="1400" b="1" ker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  <a:p>
            <a:pPr defTabSz="1219200">
              <a:lnSpc>
                <a:spcPts val="2500"/>
              </a:lnSpc>
            </a:pPr>
            <a:r>
              <a:rPr lang="zh-CN" altLang="en-US" sz="1400" b="1" ker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联系人：程女士：13487173869   李先生：</a:t>
            </a:r>
            <a:r>
              <a:rPr lang="en-US" altLang="zh-CN" sz="1400" b="1" ker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13986349708</a:t>
            </a:r>
            <a:endParaRPr lang="zh-CN" altLang="en-US" sz="1400" b="1" ker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  <a:p>
            <a:pPr defTabSz="1219200">
              <a:lnSpc>
                <a:spcPts val="2500"/>
              </a:lnSpc>
            </a:pPr>
            <a:r>
              <a:rPr lang="zh-CN" altLang="en-US" sz="1400" b="1" ker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邮箱：  ckh0305@126.com       junf_li@163.com</a:t>
            </a:r>
            <a:endParaRPr lang="zh-CN" altLang="en-US" sz="1400" b="1" ker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联系我们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7" name="Freeform 5"/>
          <p:cNvSpPr/>
          <p:nvPr>
            <p:custDataLst>
              <p:tags r:id="rId1"/>
            </p:custDataLst>
          </p:nvPr>
        </p:nvSpPr>
        <p:spPr bwMode="auto">
          <a:xfrm>
            <a:off x="1331903" y="120335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9" name="Freeform 6"/>
          <p:cNvSpPr/>
          <p:nvPr>
            <p:custDataLst>
              <p:tags r:id="rId2"/>
            </p:custDataLst>
          </p:nvPr>
        </p:nvSpPr>
        <p:spPr bwMode="auto">
          <a:xfrm>
            <a:off x="1341895" y="294974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0" name="Freeform 7"/>
          <p:cNvSpPr/>
          <p:nvPr>
            <p:custDataLst>
              <p:tags r:id="rId3"/>
            </p:custDataLst>
          </p:nvPr>
        </p:nvSpPr>
        <p:spPr bwMode="auto">
          <a:xfrm>
            <a:off x="2207175" y="207902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52227" y="171107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31" name="Freeform 3297"/>
            <p:cNvSpPr/>
            <p:nvPr>
              <p:custDataLst>
                <p:tags r:id="rId4"/>
              </p:custDataLst>
            </p:nvPr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" name="Freeform 3297"/>
            <p:cNvSpPr/>
            <p:nvPr>
              <p:custDataLst>
                <p:tags r:id="rId5"/>
              </p:custDataLst>
            </p:nvPr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33" name="TextBox 48"/>
          <p:cNvSpPr txBox="1"/>
          <p:nvPr>
            <p:custDataLst>
              <p:tags r:id="rId6"/>
            </p:custDataLst>
          </p:nvPr>
        </p:nvSpPr>
        <p:spPr>
          <a:xfrm>
            <a:off x="856283" y="2339824"/>
            <a:ext cx="1484586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8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05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6" name="TextBox 48"/>
          <p:cNvSpPr txBox="1"/>
          <p:nvPr>
            <p:custDataLst>
              <p:tags r:id="rId7"/>
            </p:custDataLst>
          </p:nvPr>
        </p:nvSpPr>
        <p:spPr>
          <a:xfrm>
            <a:off x="4860290" y="1203325"/>
            <a:ext cx="2610485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4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联系我们</a:t>
            </a:r>
            <a:endParaRPr lang="zh-CN" altLang="en-US" sz="44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新宋体" panose="02010609030101010101" charset="-122"/>
              <a:ea typeface="新宋体" panose="02010609030101010101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4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3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306"/>
          <p:cNvSpPr/>
          <p:nvPr/>
        </p:nvSpPr>
        <p:spPr bwMode="auto">
          <a:xfrm>
            <a:off x="39489" y="-1588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5"/>
          <p:cNvSpPr/>
          <p:nvPr/>
        </p:nvSpPr>
        <p:spPr bwMode="auto">
          <a:xfrm>
            <a:off x="733169" y="281861"/>
            <a:ext cx="2229488" cy="2232243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6"/>
          <p:cNvSpPr/>
          <p:nvPr/>
        </p:nvSpPr>
        <p:spPr bwMode="auto">
          <a:xfrm>
            <a:off x="733169" y="2514104"/>
            <a:ext cx="2229488" cy="2230865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7"/>
          <p:cNvSpPr/>
          <p:nvPr/>
        </p:nvSpPr>
        <p:spPr bwMode="auto">
          <a:xfrm>
            <a:off x="1847225" y="1397295"/>
            <a:ext cx="2230865" cy="223224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301"/>
          <p:cNvSpPr/>
          <p:nvPr/>
        </p:nvSpPr>
        <p:spPr bwMode="auto">
          <a:xfrm>
            <a:off x="2165946" y="627534"/>
            <a:ext cx="1450092" cy="1451439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-108520" y="928483"/>
            <a:ext cx="3169286" cy="3171244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33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3301"/>
          <p:cNvSpPr/>
          <p:nvPr/>
        </p:nvSpPr>
        <p:spPr bwMode="auto">
          <a:xfrm>
            <a:off x="2185066" y="2787774"/>
            <a:ext cx="1781080" cy="1782736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文本框 3"/>
          <p:cNvSpPr txBox="1"/>
          <p:nvPr/>
        </p:nvSpPr>
        <p:spPr>
          <a:xfrm>
            <a:off x="4644648" y="1923683"/>
            <a:ext cx="4392488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6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+mn-ea"/>
                <a:sym typeface="微软雅黑" panose="020B0503020204020204" charset="-122"/>
              </a:rPr>
              <a:t>THANKS</a:t>
            </a:r>
            <a:endParaRPr lang="en-US" altLang="zh-CN" sz="60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 animBg="1"/>
          <p:bldP spid="29" grpId="0" animBg="1"/>
          <p:bldP spid="30" grpId="0" animBg="1"/>
          <p:bldP spid="31" grpId="0" animBg="1"/>
          <p:bldP spid="35" grpId="0" animBg="1"/>
          <p:bldP spid="3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 animBg="1"/>
          <p:bldP spid="29" grpId="0" animBg="1"/>
          <p:bldP spid="30" grpId="0" animBg="1"/>
          <p:bldP spid="31" grpId="0" animBg="1"/>
          <p:bldP spid="35" grpId="0" animBg="1"/>
          <p:bldP spid="37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TextBox 48"/>
          <p:cNvSpPr txBox="1"/>
          <p:nvPr/>
        </p:nvSpPr>
        <p:spPr>
          <a:xfrm>
            <a:off x="5108575" y="1923415"/>
            <a:ext cx="3580130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关于我们</a:t>
            </a:r>
            <a:endParaRPr lang="en-GB" altLang="zh-CN" sz="44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1" name="Freeform 3301"/>
          <p:cNvSpPr/>
          <p:nvPr/>
        </p:nvSpPr>
        <p:spPr bwMode="auto">
          <a:xfrm>
            <a:off x="7020272" y="3580108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3301"/>
          <p:cNvSpPr/>
          <p:nvPr/>
        </p:nvSpPr>
        <p:spPr bwMode="auto">
          <a:xfrm>
            <a:off x="8100392" y="3374499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301"/>
          <p:cNvSpPr/>
          <p:nvPr/>
        </p:nvSpPr>
        <p:spPr bwMode="auto">
          <a:xfrm>
            <a:off x="6156424" y="3217804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5"/>
          <p:cNvSpPr/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6"/>
          <p:cNvSpPr/>
          <p:nvPr/>
        </p:nvSpPr>
        <p:spPr bwMode="auto">
          <a:xfrm>
            <a:off x="1529220" y="250778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7"/>
          <p:cNvSpPr/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6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TextBox 48"/>
          <p:cNvSpPr txBox="1"/>
          <p:nvPr/>
        </p:nvSpPr>
        <p:spPr>
          <a:xfrm>
            <a:off x="1043608" y="1897864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01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6" grpId="0"/>
          <p:bldP spid="11" grpId="0" bldLvl="0" animBg="1"/>
          <p:bldP spid="20" grpId="0" bldLvl="0" animBg="1"/>
          <p:bldP spid="21" grpId="0" bldLvl="0" animBg="1"/>
          <p:bldP spid="22" grpId="0" animBg="1"/>
          <p:bldP spid="23" grpId="0" animBg="1"/>
          <p:bldP spid="24" grpId="0" bldLvl="0" animBg="1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6" grpId="0"/>
          <p:bldP spid="11" grpId="0" bldLvl="0" animBg="1"/>
          <p:bldP spid="20" grpId="0" bldLvl="0" animBg="1"/>
          <p:bldP spid="21" grpId="0" bldLvl="0" animBg="1"/>
          <p:bldP spid="22" grpId="0" animBg="1"/>
          <p:bldP spid="23" grpId="0" animBg="1"/>
          <p:bldP spid="24" grpId="0" bldLvl="0" animBg="1"/>
          <p:bldP spid="1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公司简介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90060" y="1147445"/>
            <a:ext cx="4271645" cy="3244850"/>
          </a:xfrm>
          <a:prstGeom prst="rect">
            <a:avLst/>
          </a:prstGeom>
          <a:noFill/>
        </p:spPr>
        <p:txBody>
          <a:bodyPr wrap="square" lIns="71067" tIns="35534" rIns="71067" bIns="35534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     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 </a:t>
            </a:r>
            <a:r>
              <a:rPr lang="zh-CN" alt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襄阳久征汽车部件有限公司(全资控股襄阳道润顶业机电有限公司)地处襄阳市高新区日产工业园莲花路2号，公司占地30亩, 建筑面积2万平方米,资产总额5000余万元。各类加工、检验设备齐全，实验室已通过了东风小康公司的二方审核，研发、质量、生产等管理体系完善，全面通过IATF16949：2016以及ISO9001：2015质量管理体系认证,2021年获批高新技术企业。专业设计、生产各类车门开启限位器、剪式千斤顶、随车工具、舱门铰链及冲焊件，目前产品品种达到20多个400多种规格，年产能超过200万台套。公司在冲压、机加、焊接、装配等方面具有较强的技术及加工能力。襄阳久征公司客户主要有东风小康、东风特汽、东风风神、华晨鑫源、奇瑞商用、成功汽车、北汽瑞翔、南京长安、金琥汽车等，襄阳道润公司客户有东风股份（日产）、航宇精工等。</a:t>
            </a:r>
            <a:endParaRPr lang="zh-CN" altLang="en-US" sz="1100" b="1">
              <a:solidFill>
                <a:schemeClr val="tx1">
                  <a:lumMod val="65000"/>
                  <a:lumOff val="35000"/>
                </a:schemeClr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96853" y="1439810"/>
            <a:ext cx="3288926" cy="2173640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4" name="矩形 23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13012" y="1524499"/>
              <a:ext cx="2772000" cy="1728000"/>
            </a:xfrm>
            <a:prstGeom prst="rect">
              <a:avLst/>
            </a:prstGeom>
            <a:blipFill dpi="0" rotWithShape="1">
              <a:blip r:embed="rId1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41316" y="3147814"/>
            <a:ext cx="1817788" cy="1224136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7" name="矩形 26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13012" y="1524498"/>
              <a:ext cx="2772000" cy="1728001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ransition spd="slow" advClick="0" advTm="0">
    <p:cover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/>
          <p:cNvSpPr/>
          <p:nvPr/>
        </p:nvSpPr>
        <p:spPr bwMode="auto">
          <a:xfrm>
            <a:off x="3457576" y="1375626"/>
            <a:ext cx="1231127" cy="1104561"/>
          </a:xfrm>
          <a:custGeom>
            <a:avLst/>
            <a:gdLst>
              <a:gd name="T0" fmla="*/ 102 w 1498"/>
              <a:gd name="T1" fmla="*/ 1272 h 1344"/>
              <a:gd name="T2" fmla="*/ 130 w 1498"/>
              <a:gd name="T3" fmla="*/ 1220 h 1344"/>
              <a:gd name="T4" fmla="*/ 182 w 1498"/>
              <a:gd name="T5" fmla="*/ 1192 h 1344"/>
              <a:gd name="T6" fmla="*/ 224 w 1498"/>
              <a:gd name="T7" fmla="*/ 1192 h 1344"/>
              <a:gd name="T8" fmla="*/ 274 w 1498"/>
              <a:gd name="T9" fmla="*/ 1220 h 1344"/>
              <a:gd name="T10" fmla="*/ 302 w 1498"/>
              <a:gd name="T11" fmla="*/ 1272 h 1344"/>
              <a:gd name="T12" fmla="*/ 304 w 1498"/>
              <a:gd name="T13" fmla="*/ 1306 h 1344"/>
              <a:gd name="T14" fmla="*/ 290 w 1498"/>
              <a:gd name="T15" fmla="*/ 1344 h 1344"/>
              <a:gd name="T16" fmla="*/ 410 w 1498"/>
              <a:gd name="T17" fmla="*/ 1296 h 1344"/>
              <a:gd name="T18" fmla="*/ 428 w 1498"/>
              <a:gd name="T19" fmla="*/ 1156 h 1344"/>
              <a:gd name="T20" fmla="*/ 468 w 1498"/>
              <a:gd name="T21" fmla="*/ 1024 h 1344"/>
              <a:gd name="T22" fmla="*/ 524 w 1498"/>
              <a:gd name="T23" fmla="*/ 900 h 1344"/>
              <a:gd name="T24" fmla="*/ 598 w 1498"/>
              <a:gd name="T25" fmla="*/ 786 h 1344"/>
              <a:gd name="T26" fmla="*/ 686 w 1498"/>
              <a:gd name="T27" fmla="*/ 686 h 1344"/>
              <a:gd name="T28" fmla="*/ 786 w 1498"/>
              <a:gd name="T29" fmla="*/ 598 h 1344"/>
              <a:gd name="T30" fmla="*/ 900 w 1498"/>
              <a:gd name="T31" fmla="*/ 524 h 1344"/>
              <a:gd name="T32" fmla="*/ 1024 w 1498"/>
              <a:gd name="T33" fmla="*/ 468 h 1344"/>
              <a:gd name="T34" fmla="*/ 1156 w 1498"/>
              <a:gd name="T35" fmla="*/ 428 h 1344"/>
              <a:gd name="T36" fmla="*/ 1296 w 1498"/>
              <a:gd name="T37" fmla="*/ 410 h 1344"/>
              <a:gd name="T38" fmla="*/ 1344 w 1498"/>
              <a:gd name="T39" fmla="*/ 266 h 1344"/>
              <a:gd name="T40" fmla="*/ 1352 w 1498"/>
              <a:gd name="T41" fmla="*/ 256 h 1344"/>
              <a:gd name="T42" fmla="*/ 1364 w 1498"/>
              <a:gd name="T43" fmla="*/ 258 h 1344"/>
              <a:gd name="T44" fmla="*/ 1404 w 1498"/>
              <a:gd name="T45" fmla="*/ 280 h 1344"/>
              <a:gd name="T46" fmla="*/ 1436 w 1498"/>
              <a:gd name="T47" fmla="*/ 280 h 1344"/>
              <a:gd name="T48" fmla="*/ 1476 w 1498"/>
              <a:gd name="T49" fmla="*/ 258 h 1344"/>
              <a:gd name="T50" fmla="*/ 1496 w 1498"/>
              <a:gd name="T51" fmla="*/ 218 h 1344"/>
              <a:gd name="T52" fmla="*/ 1496 w 1498"/>
              <a:gd name="T53" fmla="*/ 188 h 1344"/>
              <a:gd name="T54" fmla="*/ 1476 w 1498"/>
              <a:gd name="T55" fmla="*/ 148 h 1344"/>
              <a:gd name="T56" fmla="*/ 1436 w 1498"/>
              <a:gd name="T57" fmla="*/ 126 h 1344"/>
              <a:gd name="T58" fmla="*/ 1404 w 1498"/>
              <a:gd name="T59" fmla="*/ 126 h 1344"/>
              <a:gd name="T60" fmla="*/ 1364 w 1498"/>
              <a:gd name="T61" fmla="*/ 148 h 1344"/>
              <a:gd name="T62" fmla="*/ 1352 w 1498"/>
              <a:gd name="T63" fmla="*/ 152 h 1344"/>
              <a:gd name="T64" fmla="*/ 1344 w 1498"/>
              <a:gd name="T65" fmla="*/ 140 h 1344"/>
              <a:gd name="T66" fmla="*/ 1274 w 1498"/>
              <a:gd name="T67" fmla="*/ 2 h 1344"/>
              <a:gd name="T68" fmla="*/ 1074 w 1498"/>
              <a:gd name="T69" fmla="*/ 28 h 1344"/>
              <a:gd name="T70" fmla="*/ 884 w 1498"/>
              <a:gd name="T71" fmla="*/ 84 h 1344"/>
              <a:gd name="T72" fmla="*/ 706 w 1498"/>
              <a:gd name="T73" fmla="*/ 166 h 1344"/>
              <a:gd name="T74" fmla="*/ 542 w 1498"/>
              <a:gd name="T75" fmla="*/ 270 h 1344"/>
              <a:gd name="T76" fmla="*/ 396 w 1498"/>
              <a:gd name="T77" fmla="*/ 396 h 1344"/>
              <a:gd name="T78" fmla="*/ 270 w 1498"/>
              <a:gd name="T79" fmla="*/ 542 h 1344"/>
              <a:gd name="T80" fmla="*/ 166 w 1498"/>
              <a:gd name="T81" fmla="*/ 706 h 1344"/>
              <a:gd name="T82" fmla="*/ 84 w 1498"/>
              <a:gd name="T83" fmla="*/ 884 h 1344"/>
              <a:gd name="T84" fmla="*/ 30 w 1498"/>
              <a:gd name="T85" fmla="*/ 1074 h 1344"/>
              <a:gd name="T86" fmla="*/ 2 w 1498"/>
              <a:gd name="T87" fmla="*/ 1276 h 1344"/>
              <a:gd name="T88" fmla="*/ 116 w 1498"/>
              <a:gd name="T89" fmla="*/ 1344 h 1344"/>
              <a:gd name="T90" fmla="*/ 102 w 1498"/>
              <a:gd name="T91" fmla="*/ 1306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98" h="1344">
                <a:moveTo>
                  <a:pt x="100" y="1292"/>
                </a:moveTo>
                <a:lnTo>
                  <a:pt x="100" y="1292"/>
                </a:lnTo>
                <a:lnTo>
                  <a:pt x="102" y="1272"/>
                </a:lnTo>
                <a:lnTo>
                  <a:pt x="108" y="1252"/>
                </a:lnTo>
                <a:lnTo>
                  <a:pt x="118" y="1234"/>
                </a:lnTo>
                <a:lnTo>
                  <a:pt x="130" y="1220"/>
                </a:lnTo>
                <a:lnTo>
                  <a:pt x="146" y="1208"/>
                </a:lnTo>
                <a:lnTo>
                  <a:pt x="164" y="1198"/>
                </a:lnTo>
                <a:lnTo>
                  <a:pt x="182" y="1192"/>
                </a:lnTo>
                <a:lnTo>
                  <a:pt x="202" y="1190"/>
                </a:lnTo>
                <a:lnTo>
                  <a:pt x="202" y="1190"/>
                </a:lnTo>
                <a:lnTo>
                  <a:pt x="224" y="1192"/>
                </a:lnTo>
                <a:lnTo>
                  <a:pt x="242" y="1198"/>
                </a:lnTo>
                <a:lnTo>
                  <a:pt x="260" y="1208"/>
                </a:lnTo>
                <a:lnTo>
                  <a:pt x="274" y="1220"/>
                </a:lnTo>
                <a:lnTo>
                  <a:pt x="288" y="1234"/>
                </a:lnTo>
                <a:lnTo>
                  <a:pt x="296" y="1252"/>
                </a:lnTo>
                <a:lnTo>
                  <a:pt x="302" y="1272"/>
                </a:lnTo>
                <a:lnTo>
                  <a:pt x="304" y="1292"/>
                </a:lnTo>
                <a:lnTo>
                  <a:pt x="304" y="1292"/>
                </a:lnTo>
                <a:lnTo>
                  <a:pt x="304" y="1306"/>
                </a:lnTo>
                <a:lnTo>
                  <a:pt x="302" y="1320"/>
                </a:lnTo>
                <a:lnTo>
                  <a:pt x="296" y="1332"/>
                </a:lnTo>
                <a:lnTo>
                  <a:pt x="290" y="1344"/>
                </a:lnTo>
                <a:lnTo>
                  <a:pt x="408" y="1344"/>
                </a:lnTo>
                <a:lnTo>
                  <a:pt x="408" y="1344"/>
                </a:lnTo>
                <a:lnTo>
                  <a:pt x="410" y="1296"/>
                </a:lnTo>
                <a:lnTo>
                  <a:pt x="414" y="1248"/>
                </a:lnTo>
                <a:lnTo>
                  <a:pt x="420" y="1202"/>
                </a:lnTo>
                <a:lnTo>
                  <a:pt x="428" y="1156"/>
                </a:lnTo>
                <a:lnTo>
                  <a:pt x="440" y="1112"/>
                </a:lnTo>
                <a:lnTo>
                  <a:pt x="452" y="1068"/>
                </a:lnTo>
                <a:lnTo>
                  <a:pt x="468" y="1024"/>
                </a:lnTo>
                <a:lnTo>
                  <a:pt x="484" y="982"/>
                </a:lnTo>
                <a:lnTo>
                  <a:pt x="504" y="940"/>
                </a:lnTo>
                <a:lnTo>
                  <a:pt x="524" y="900"/>
                </a:lnTo>
                <a:lnTo>
                  <a:pt x="546" y="862"/>
                </a:lnTo>
                <a:lnTo>
                  <a:pt x="572" y="824"/>
                </a:lnTo>
                <a:lnTo>
                  <a:pt x="598" y="786"/>
                </a:lnTo>
                <a:lnTo>
                  <a:pt x="624" y="752"/>
                </a:lnTo>
                <a:lnTo>
                  <a:pt x="654" y="718"/>
                </a:lnTo>
                <a:lnTo>
                  <a:pt x="686" y="686"/>
                </a:lnTo>
                <a:lnTo>
                  <a:pt x="718" y="654"/>
                </a:lnTo>
                <a:lnTo>
                  <a:pt x="752" y="624"/>
                </a:lnTo>
                <a:lnTo>
                  <a:pt x="786" y="598"/>
                </a:lnTo>
                <a:lnTo>
                  <a:pt x="824" y="570"/>
                </a:lnTo>
                <a:lnTo>
                  <a:pt x="862" y="546"/>
                </a:lnTo>
                <a:lnTo>
                  <a:pt x="900" y="524"/>
                </a:lnTo>
                <a:lnTo>
                  <a:pt x="940" y="504"/>
                </a:lnTo>
                <a:lnTo>
                  <a:pt x="982" y="484"/>
                </a:lnTo>
                <a:lnTo>
                  <a:pt x="1024" y="468"/>
                </a:lnTo>
                <a:lnTo>
                  <a:pt x="1066" y="452"/>
                </a:lnTo>
                <a:lnTo>
                  <a:pt x="1112" y="440"/>
                </a:lnTo>
                <a:lnTo>
                  <a:pt x="1156" y="428"/>
                </a:lnTo>
                <a:lnTo>
                  <a:pt x="1202" y="420"/>
                </a:lnTo>
                <a:lnTo>
                  <a:pt x="1248" y="414"/>
                </a:lnTo>
                <a:lnTo>
                  <a:pt x="1296" y="410"/>
                </a:lnTo>
                <a:lnTo>
                  <a:pt x="1344" y="408"/>
                </a:lnTo>
                <a:lnTo>
                  <a:pt x="1344" y="266"/>
                </a:lnTo>
                <a:lnTo>
                  <a:pt x="1344" y="266"/>
                </a:lnTo>
                <a:lnTo>
                  <a:pt x="1346" y="260"/>
                </a:lnTo>
                <a:lnTo>
                  <a:pt x="1352" y="256"/>
                </a:lnTo>
                <a:lnTo>
                  <a:pt x="1352" y="256"/>
                </a:lnTo>
                <a:lnTo>
                  <a:pt x="1358" y="254"/>
                </a:lnTo>
                <a:lnTo>
                  <a:pt x="1364" y="258"/>
                </a:lnTo>
                <a:lnTo>
                  <a:pt x="1364" y="258"/>
                </a:lnTo>
                <a:lnTo>
                  <a:pt x="1376" y="268"/>
                </a:lnTo>
                <a:lnTo>
                  <a:pt x="1390" y="276"/>
                </a:lnTo>
                <a:lnTo>
                  <a:pt x="1404" y="280"/>
                </a:lnTo>
                <a:lnTo>
                  <a:pt x="1420" y="282"/>
                </a:lnTo>
                <a:lnTo>
                  <a:pt x="1420" y="282"/>
                </a:lnTo>
                <a:lnTo>
                  <a:pt x="1436" y="280"/>
                </a:lnTo>
                <a:lnTo>
                  <a:pt x="1450" y="276"/>
                </a:lnTo>
                <a:lnTo>
                  <a:pt x="1464" y="268"/>
                </a:lnTo>
                <a:lnTo>
                  <a:pt x="1476" y="258"/>
                </a:lnTo>
                <a:lnTo>
                  <a:pt x="1484" y="246"/>
                </a:lnTo>
                <a:lnTo>
                  <a:pt x="1492" y="234"/>
                </a:lnTo>
                <a:lnTo>
                  <a:pt x="1496" y="218"/>
                </a:lnTo>
                <a:lnTo>
                  <a:pt x="1498" y="204"/>
                </a:lnTo>
                <a:lnTo>
                  <a:pt x="1498" y="204"/>
                </a:lnTo>
                <a:lnTo>
                  <a:pt x="1496" y="188"/>
                </a:lnTo>
                <a:lnTo>
                  <a:pt x="1492" y="172"/>
                </a:lnTo>
                <a:lnTo>
                  <a:pt x="1484" y="160"/>
                </a:lnTo>
                <a:lnTo>
                  <a:pt x="1476" y="148"/>
                </a:lnTo>
                <a:lnTo>
                  <a:pt x="1464" y="138"/>
                </a:lnTo>
                <a:lnTo>
                  <a:pt x="1450" y="132"/>
                </a:lnTo>
                <a:lnTo>
                  <a:pt x="1436" y="126"/>
                </a:lnTo>
                <a:lnTo>
                  <a:pt x="1420" y="126"/>
                </a:lnTo>
                <a:lnTo>
                  <a:pt x="1420" y="126"/>
                </a:lnTo>
                <a:lnTo>
                  <a:pt x="1404" y="126"/>
                </a:lnTo>
                <a:lnTo>
                  <a:pt x="1390" y="132"/>
                </a:lnTo>
                <a:lnTo>
                  <a:pt x="1376" y="138"/>
                </a:lnTo>
                <a:lnTo>
                  <a:pt x="1364" y="148"/>
                </a:lnTo>
                <a:lnTo>
                  <a:pt x="1364" y="148"/>
                </a:lnTo>
                <a:lnTo>
                  <a:pt x="1358" y="152"/>
                </a:lnTo>
                <a:lnTo>
                  <a:pt x="1352" y="152"/>
                </a:lnTo>
                <a:lnTo>
                  <a:pt x="1352" y="152"/>
                </a:lnTo>
                <a:lnTo>
                  <a:pt x="1346" y="146"/>
                </a:lnTo>
                <a:lnTo>
                  <a:pt x="1344" y="140"/>
                </a:lnTo>
                <a:lnTo>
                  <a:pt x="1344" y="0"/>
                </a:lnTo>
                <a:lnTo>
                  <a:pt x="1344" y="0"/>
                </a:lnTo>
                <a:lnTo>
                  <a:pt x="1274" y="2"/>
                </a:lnTo>
                <a:lnTo>
                  <a:pt x="1206" y="8"/>
                </a:lnTo>
                <a:lnTo>
                  <a:pt x="1140" y="16"/>
                </a:lnTo>
                <a:lnTo>
                  <a:pt x="1074" y="28"/>
                </a:lnTo>
                <a:lnTo>
                  <a:pt x="1010" y="44"/>
                </a:lnTo>
                <a:lnTo>
                  <a:pt x="946" y="62"/>
                </a:lnTo>
                <a:lnTo>
                  <a:pt x="884" y="84"/>
                </a:lnTo>
                <a:lnTo>
                  <a:pt x="822" y="108"/>
                </a:lnTo>
                <a:lnTo>
                  <a:pt x="764" y="136"/>
                </a:lnTo>
                <a:lnTo>
                  <a:pt x="706" y="166"/>
                </a:lnTo>
                <a:lnTo>
                  <a:pt x="650" y="198"/>
                </a:lnTo>
                <a:lnTo>
                  <a:pt x="596" y="232"/>
                </a:lnTo>
                <a:lnTo>
                  <a:pt x="542" y="270"/>
                </a:lnTo>
                <a:lnTo>
                  <a:pt x="492" y="310"/>
                </a:lnTo>
                <a:lnTo>
                  <a:pt x="444" y="352"/>
                </a:lnTo>
                <a:lnTo>
                  <a:pt x="396" y="396"/>
                </a:lnTo>
                <a:lnTo>
                  <a:pt x="352" y="444"/>
                </a:lnTo>
                <a:lnTo>
                  <a:pt x="310" y="492"/>
                </a:lnTo>
                <a:lnTo>
                  <a:pt x="270" y="542"/>
                </a:lnTo>
                <a:lnTo>
                  <a:pt x="232" y="596"/>
                </a:lnTo>
                <a:lnTo>
                  <a:pt x="198" y="650"/>
                </a:lnTo>
                <a:lnTo>
                  <a:pt x="166" y="706"/>
                </a:lnTo>
                <a:lnTo>
                  <a:pt x="136" y="764"/>
                </a:lnTo>
                <a:lnTo>
                  <a:pt x="108" y="822"/>
                </a:lnTo>
                <a:lnTo>
                  <a:pt x="84" y="884"/>
                </a:lnTo>
                <a:lnTo>
                  <a:pt x="62" y="946"/>
                </a:lnTo>
                <a:lnTo>
                  <a:pt x="44" y="1010"/>
                </a:lnTo>
                <a:lnTo>
                  <a:pt x="30" y="1074"/>
                </a:lnTo>
                <a:lnTo>
                  <a:pt x="18" y="1140"/>
                </a:lnTo>
                <a:lnTo>
                  <a:pt x="8" y="1208"/>
                </a:lnTo>
                <a:lnTo>
                  <a:pt x="2" y="1276"/>
                </a:lnTo>
                <a:lnTo>
                  <a:pt x="0" y="1344"/>
                </a:lnTo>
                <a:lnTo>
                  <a:pt x="116" y="1344"/>
                </a:lnTo>
                <a:lnTo>
                  <a:pt x="116" y="1344"/>
                </a:lnTo>
                <a:lnTo>
                  <a:pt x="110" y="1332"/>
                </a:lnTo>
                <a:lnTo>
                  <a:pt x="104" y="1320"/>
                </a:lnTo>
                <a:lnTo>
                  <a:pt x="102" y="1306"/>
                </a:lnTo>
                <a:lnTo>
                  <a:pt x="100" y="1292"/>
                </a:lnTo>
                <a:lnTo>
                  <a:pt x="100" y="129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6" name="Freeform 7"/>
          <p:cNvSpPr/>
          <p:nvPr/>
        </p:nvSpPr>
        <p:spPr bwMode="auto">
          <a:xfrm>
            <a:off x="4581863" y="1375626"/>
            <a:ext cx="1104562" cy="1231125"/>
          </a:xfrm>
          <a:custGeom>
            <a:avLst/>
            <a:gdLst>
              <a:gd name="T0" fmla="*/ 72 w 1344"/>
              <a:gd name="T1" fmla="*/ 104 h 1498"/>
              <a:gd name="T2" fmla="*/ 124 w 1344"/>
              <a:gd name="T3" fmla="*/ 132 h 1498"/>
              <a:gd name="T4" fmla="*/ 152 w 1344"/>
              <a:gd name="T5" fmla="*/ 182 h 1498"/>
              <a:gd name="T6" fmla="*/ 152 w 1344"/>
              <a:gd name="T7" fmla="*/ 224 h 1498"/>
              <a:gd name="T8" fmla="*/ 124 w 1344"/>
              <a:gd name="T9" fmla="*/ 276 h 1498"/>
              <a:gd name="T10" fmla="*/ 72 w 1344"/>
              <a:gd name="T11" fmla="*/ 304 h 1498"/>
              <a:gd name="T12" fmla="*/ 38 w 1344"/>
              <a:gd name="T13" fmla="*/ 304 h 1498"/>
              <a:gd name="T14" fmla="*/ 0 w 1344"/>
              <a:gd name="T15" fmla="*/ 290 h 1498"/>
              <a:gd name="T16" fmla="*/ 48 w 1344"/>
              <a:gd name="T17" fmla="*/ 410 h 1498"/>
              <a:gd name="T18" fmla="*/ 188 w 1344"/>
              <a:gd name="T19" fmla="*/ 428 h 1498"/>
              <a:gd name="T20" fmla="*/ 320 w 1344"/>
              <a:gd name="T21" fmla="*/ 468 h 1498"/>
              <a:gd name="T22" fmla="*/ 444 w 1344"/>
              <a:gd name="T23" fmla="*/ 524 h 1498"/>
              <a:gd name="T24" fmla="*/ 556 w 1344"/>
              <a:gd name="T25" fmla="*/ 598 h 1498"/>
              <a:gd name="T26" fmla="*/ 658 w 1344"/>
              <a:gd name="T27" fmla="*/ 686 h 1498"/>
              <a:gd name="T28" fmla="*/ 746 w 1344"/>
              <a:gd name="T29" fmla="*/ 786 h 1498"/>
              <a:gd name="T30" fmla="*/ 820 w 1344"/>
              <a:gd name="T31" fmla="*/ 900 h 1498"/>
              <a:gd name="T32" fmla="*/ 876 w 1344"/>
              <a:gd name="T33" fmla="*/ 1024 h 1498"/>
              <a:gd name="T34" fmla="*/ 914 w 1344"/>
              <a:gd name="T35" fmla="*/ 1156 h 1498"/>
              <a:gd name="T36" fmla="*/ 934 w 1344"/>
              <a:gd name="T37" fmla="*/ 1296 h 1498"/>
              <a:gd name="T38" fmla="*/ 1078 w 1344"/>
              <a:gd name="T39" fmla="*/ 1344 h 1498"/>
              <a:gd name="T40" fmla="*/ 1088 w 1344"/>
              <a:gd name="T41" fmla="*/ 1352 h 1498"/>
              <a:gd name="T42" fmla="*/ 1086 w 1344"/>
              <a:gd name="T43" fmla="*/ 1364 h 1498"/>
              <a:gd name="T44" fmla="*/ 1064 w 1344"/>
              <a:gd name="T45" fmla="*/ 1404 h 1498"/>
              <a:gd name="T46" fmla="*/ 1064 w 1344"/>
              <a:gd name="T47" fmla="*/ 1436 h 1498"/>
              <a:gd name="T48" fmla="*/ 1086 w 1344"/>
              <a:gd name="T49" fmla="*/ 1476 h 1498"/>
              <a:gd name="T50" fmla="*/ 1124 w 1344"/>
              <a:gd name="T51" fmla="*/ 1496 h 1498"/>
              <a:gd name="T52" fmla="*/ 1156 w 1344"/>
              <a:gd name="T53" fmla="*/ 1496 h 1498"/>
              <a:gd name="T54" fmla="*/ 1196 w 1344"/>
              <a:gd name="T55" fmla="*/ 1476 h 1498"/>
              <a:gd name="T56" fmla="*/ 1218 w 1344"/>
              <a:gd name="T57" fmla="*/ 1436 h 1498"/>
              <a:gd name="T58" fmla="*/ 1218 w 1344"/>
              <a:gd name="T59" fmla="*/ 1404 h 1498"/>
              <a:gd name="T60" fmla="*/ 1196 w 1344"/>
              <a:gd name="T61" fmla="*/ 1364 h 1498"/>
              <a:gd name="T62" fmla="*/ 1192 w 1344"/>
              <a:gd name="T63" fmla="*/ 1352 h 1498"/>
              <a:gd name="T64" fmla="*/ 1204 w 1344"/>
              <a:gd name="T65" fmla="*/ 1344 h 1498"/>
              <a:gd name="T66" fmla="*/ 1342 w 1344"/>
              <a:gd name="T67" fmla="*/ 1276 h 1498"/>
              <a:gd name="T68" fmla="*/ 1314 w 1344"/>
              <a:gd name="T69" fmla="*/ 1074 h 1498"/>
              <a:gd name="T70" fmla="*/ 1260 w 1344"/>
              <a:gd name="T71" fmla="*/ 884 h 1498"/>
              <a:gd name="T72" fmla="*/ 1178 w 1344"/>
              <a:gd name="T73" fmla="*/ 706 h 1498"/>
              <a:gd name="T74" fmla="*/ 1074 w 1344"/>
              <a:gd name="T75" fmla="*/ 542 h 1498"/>
              <a:gd name="T76" fmla="*/ 946 w 1344"/>
              <a:gd name="T77" fmla="*/ 396 h 1498"/>
              <a:gd name="T78" fmla="*/ 800 w 1344"/>
              <a:gd name="T79" fmla="*/ 270 h 1498"/>
              <a:gd name="T80" fmla="*/ 638 w 1344"/>
              <a:gd name="T81" fmla="*/ 166 h 1498"/>
              <a:gd name="T82" fmla="*/ 460 w 1344"/>
              <a:gd name="T83" fmla="*/ 84 h 1498"/>
              <a:gd name="T84" fmla="*/ 270 w 1344"/>
              <a:gd name="T85" fmla="*/ 28 h 1498"/>
              <a:gd name="T86" fmla="*/ 68 w 1344"/>
              <a:gd name="T87" fmla="*/ 2 h 1498"/>
              <a:gd name="T88" fmla="*/ 0 w 1344"/>
              <a:gd name="T89" fmla="*/ 116 h 1498"/>
              <a:gd name="T90" fmla="*/ 38 w 1344"/>
              <a:gd name="T91" fmla="*/ 102 h 1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4" h="1498">
                <a:moveTo>
                  <a:pt x="52" y="102"/>
                </a:moveTo>
                <a:lnTo>
                  <a:pt x="52" y="102"/>
                </a:lnTo>
                <a:lnTo>
                  <a:pt x="72" y="104"/>
                </a:lnTo>
                <a:lnTo>
                  <a:pt x="92" y="110"/>
                </a:lnTo>
                <a:lnTo>
                  <a:pt x="108" y="118"/>
                </a:lnTo>
                <a:lnTo>
                  <a:pt x="124" y="132"/>
                </a:lnTo>
                <a:lnTo>
                  <a:pt x="136" y="146"/>
                </a:lnTo>
                <a:lnTo>
                  <a:pt x="146" y="164"/>
                </a:lnTo>
                <a:lnTo>
                  <a:pt x="152" y="182"/>
                </a:lnTo>
                <a:lnTo>
                  <a:pt x="154" y="204"/>
                </a:lnTo>
                <a:lnTo>
                  <a:pt x="154" y="204"/>
                </a:lnTo>
                <a:lnTo>
                  <a:pt x="152" y="224"/>
                </a:lnTo>
                <a:lnTo>
                  <a:pt x="146" y="242"/>
                </a:lnTo>
                <a:lnTo>
                  <a:pt x="136" y="260"/>
                </a:lnTo>
                <a:lnTo>
                  <a:pt x="124" y="276"/>
                </a:lnTo>
                <a:lnTo>
                  <a:pt x="108" y="288"/>
                </a:lnTo>
                <a:lnTo>
                  <a:pt x="92" y="298"/>
                </a:lnTo>
                <a:lnTo>
                  <a:pt x="72" y="304"/>
                </a:lnTo>
                <a:lnTo>
                  <a:pt x="52" y="306"/>
                </a:lnTo>
                <a:lnTo>
                  <a:pt x="52" y="306"/>
                </a:lnTo>
                <a:lnTo>
                  <a:pt x="38" y="304"/>
                </a:lnTo>
                <a:lnTo>
                  <a:pt x="24" y="302"/>
                </a:lnTo>
                <a:lnTo>
                  <a:pt x="12" y="298"/>
                </a:lnTo>
                <a:lnTo>
                  <a:pt x="0" y="290"/>
                </a:lnTo>
                <a:lnTo>
                  <a:pt x="0" y="408"/>
                </a:lnTo>
                <a:lnTo>
                  <a:pt x="0" y="408"/>
                </a:lnTo>
                <a:lnTo>
                  <a:pt x="48" y="410"/>
                </a:lnTo>
                <a:lnTo>
                  <a:pt x="94" y="414"/>
                </a:lnTo>
                <a:lnTo>
                  <a:pt x="142" y="420"/>
                </a:lnTo>
                <a:lnTo>
                  <a:pt x="188" y="428"/>
                </a:lnTo>
                <a:lnTo>
                  <a:pt x="232" y="440"/>
                </a:lnTo>
                <a:lnTo>
                  <a:pt x="276" y="452"/>
                </a:lnTo>
                <a:lnTo>
                  <a:pt x="320" y="468"/>
                </a:lnTo>
                <a:lnTo>
                  <a:pt x="362" y="484"/>
                </a:lnTo>
                <a:lnTo>
                  <a:pt x="404" y="504"/>
                </a:lnTo>
                <a:lnTo>
                  <a:pt x="444" y="524"/>
                </a:lnTo>
                <a:lnTo>
                  <a:pt x="482" y="546"/>
                </a:lnTo>
                <a:lnTo>
                  <a:pt x="520" y="570"/>
                </a:lnTo>
                <a:lnTo>
                  <a:pt x="556" y="598"/>
                </a:lnTo>
                <a:lnTo>
                  <a:pt x="592" y="624"/>
                </a:lnTo>
                <a:lnTo>
                  <a:pt x="626" y="654"/>
                </a:lnTo>
                <a:lnTo>
                  <a:pt x="658" y="686"/>
                </a:lnTo>
                <a:lnTo>
                  <a:pt x="690" y="718"/>
                </a:lnTo>
                <a:lnTo>
                  <a:pt x="718" y="752"/>
                </a:lnTo>
                <a:lnTo>
                  <a:pt x="746" y="786"/>
                </a:lnTo>
                <a:lnTo>
                  <a:pt x="772" y="824"/>
                </a:lnTo>
                <a:lnTo>
                  <a:pt x="796" y="862"/>
                </a:lnTo>
                <a:lnTo>
                  <a:pt x="820" y="900"/>
                </a:lnTo>
                <a:lnTo>
                  <a:pt x="840" y="940"/>
                </a:lnTo>
                <a:lnTo>
                  <a:pt x="860" y="982"/>
                </a:lnTo>
                <a:lnTo>
                  <a:pt x="876" y="1024"/>
                </a:lnTo>
                <a:lnTo>
                  <a:pt x="890" y="1068"/>
                </a:lnTo>
                <a:lnTo>
                  <a:pt x="904" y="1112"/>
                </a:lnTo>
                <a:lnTo>
                  <a:pt x="914" y="1156"/>
                </a:lnTo>
                <a:lnTo>
                  <a:pt x="924" y="1202"/>
                </a:lnTo>
                <a:lnTo>
                  <a:pt x="930" y="1248"/>
                </a:lnTo>
                <a:lnTo>
                  <a:pt x="934" y="1296"/>
                </a:lnTo>
                <a:lnTo>
                  <a:pt x="936" y="1344"/>
                </a:lnTo>
                <a:lnTo>
                  <a:pt x="1078" y="1344"/>
                </a:lnTo>
                <a:lnTo>
                  <a:pt x="1078" y="1344"/>
                </a:lnTo>
                <a:lnTo>
                  <a:pt x="1084" y="1346"/>
                </a:lnTo>
                <a:lnTo>
                  <a:pt x="1088" y="1352"/>
                </a:lnTo>
                <a:lnTo>
                  <a:pt x="1088" y="1352"/>
                </a:lnTo>
                <a:lnTo>
                  <a:pt x="1090" y="1358"/>
                </a:lnTo>
                <a:lnTo>
                  <a:pt x="1086" y="1364"/>
                </a:lnTo>
                <a:lnTo>
                  <a:pt x="1086" y="1364"/>
                </a:lnTo>
                <a:lnTo>
                  <a:pt x="1076" y="1376"/>
                </a:lnTo>
                <a:lnTo>
                  <a:pt x="1068" y="1390"/>
                </a:lnTo>
                <a:lnTo>
                  <a:pt x="1064" y="1404"/>
                </a:lnTo>
                <a:lnTo>
                  <a:pt x="1062" y="1420"/>
                </a:lnTo>
                <a:lnTo>
                  <a:pt x="1062" y="1420"/>
                </a:lnTo>
                <a:lnTo>
                  <a:pt x="1064" y="1436"/>
                </a:lnTo>
                <a:lnTo>
                  <a:pt x="1068" y="1450"/>
                </a:lnTo>
                <a:lnTo>
                  <a:pt x="1076" y="1464"/>
                </a:lnTo>
                <a:lnTo>
                  <a:pt x="1086" y="1476"/>
                </a:lnTo>
                <a:lnTo>
                  <a:pt x="1098" y="1486"/>
                </a:lnTo>
                <a:lnTo>
                  <a:pt x="1110" y="1492"/>
                </a:lnTo>
                <a:lnTo>
                  <a:pt x="1124" y="1496"/>
                </a:lnTo>
                <a:lnTo>
                  <a:pt x="1140" y="1498"/>
                </a:lnTo>
                <a:lnTo>
                  <a:pt x="1140" y="1498"/>
                </a:lnTo>
                <a:lnTo>
                  <a:pt x="1156" y="1496"/>
                </a:lnTo>
                <a:lnTo>
                  <a:pt x="1170" y="1492"/>
                </a:lnTo>
                <a:lnTo>
                  <a:pt x="1184" y="1486"/>
                </a:lnTo>
                <a:lnTo>
                  <a:pt x="1196" y="1476"/>
                </a:lnTo>
                <a:lnTo>
                  <a:pt x="1206" y="1464"/>
                </a:lnTo>
                <a:lnTo>
                  <a:pt x="1212" y="1450"/>
                </a:lnTo>
                <a:lnTo>
                  <a:pt x="1218" y="1436"/>
                </a:lnTo>
                <a:lnTo>
                  <a:pt x="1218" y="1420"/>
                </a:lnTo>
                <a:lnTo>
                  <a:pt x="1218" y="1420"/>
                </a:lnTo>
                <a:lnTo>
                  <a:pt x="1218" y="1404"/>
                </a:lnTo>
                <a:lnTo>
                  <a:pt x="1212" y="1390"/>
                </a:lnTo>
                <a:lnTo>
                  <a:pt x="1206" y="1376"/>
                </a:lnTo>
                <a:lnTo>
                  <a:pt x="1196" y="1364"/>
                </a:lnTo>
                <a:lnTo>
                  <a:pt x="1196" y="1364"/>
                </a:lnTo>
                <a:lnTo>
                  <a:pt x="1192" y="1358"/>
                </a:lnTo>
                <a:lnTo>
                  <a:pt x="1192" y="1352"/>
                </a:lnTo>
                <a:lnTo>
                  <a:pt x="1192" y="1352"/>
                </a:lnTo>
                <a:lnTo>
                  <a:pt x="1196" y="1346"/>
                </a:lnTo>
                <a:lnTo>
                  <a:pt x="1204" y="1344"/>
                </a:lnTo>
                <a:lnTo>
                  <a:pt x="1344" y="1344"/>
                </a:lnTo>
                <a:lnTo>
                  <a:pt x="1344" y="1344"/>
                </a:lnTo>
                <a:lnTo>
                  <a:pt x="1342" y="1276"/>
                </a:lnTo>
                <a:lnTo>
                  <a:pt x="1336" y="1208"/>
                </a:lnTo>
                <a:lnTo>
                  <a:pt x="1326" y="1140"/>
                </a:lnTo>
                <a:lnTo>
                  <a:pt x="1314" y="1074"/>
                </a:lnTo>
                <a:lnTo>
                  <a:pt x="1298" y="1010"/>
                </a:lnTo>
                <a:lnTo>
                  <a:pt x="1280" y="946"/>
                </a:lnTo>
                <a:lnTo>
                  <a:pt x="1260" y="884"/>
                </a:lnTo>
                <a:lnTo>
                  <a:pt x="1234" y="822"/>
                </a:lnTo>
                <a:lnTo>
                  <a:pt x="1208" y="764"/>
                </a:lnTo>
                <a:lnTo>
                  <a:pt x="1178" y="706"/>
                </a:lnTo>
                <a:lnTo>
                  <a:pt x="1146" y="650"/>
                </a:lnTo>
                <a:lnTo>
                  <a:pt x="1110" y="596"/>
                </a:lnTo>
                <a:lnTo>
                  <a:pt x="1074" y="542"/>
                </a:lnTo>
                <a:lnTo>
                  <a:pt x="1034" y="492"/>
                </a:lnTo>
                <a:lnTo>
                  <a:pt x="992" y="444"/>
                </a:lnTo>
                <a:lnTo>
                  <a:pt x="946" y="396"/>
                </a:lnTo>
                <a:lnTo>
                  <a:pt x="900" y="352"/>
                </a:lnTo>
                <a:lnTo>
                  <a:pt x="852" y="310"/>
                </a:lnTo>
                <a:lnTo>
                  <a:pt x="800" y="270"/>
                </a:lnTo>
                <a:lnTo>
                  <a:pt x="748" y="232"/>
                </a:lnTo>
                <a:lnTo>
                  <a:pt x="694" y="198"/>
                </a:lnTo>
                <a:lnTo>
                  <a:pt x="638" y="166"/>
                </a:lnTo>
                <a:lnTo>
                  <a:pt x="580" y="136"/>
                </a:lnTo>
                <a:lnTo>
                  <a:pt x="520" y="108"/>
                </a:lnTo>
                <a:lnTo>
                  <a:pt x="460" y="84"/>
                </a:lnTo>
                <a:lnTo>
                  <a:pt x="398" y="62"/>
                </a:lnTo>
                <a:lnTo>
                  <a:pt x="334" y="44"/>
                </a:lnTo>
                <a:lnTo>
                  <a:pt x="270" y="28"/>
                </a:lnTo>
                <a:lnTo>
                  <a:pt x="204" y="16"/>
                </a:lnTo>
                <a:lnTo>
                  <a:pt x="136" y="8"/>
                </a:lnTo>
                <a:lnTo>
                  <a:pt x="68" y="2"/>
                </a:lnTo>
                <a:lnTo>
                  <a:pt x="0" y="0"/>
                </a:lnTo>
                <a:lnTo>
                  <a:pt x="0" y="116"/>
                </a:lnTo>
                <a:lnTo>
                  <a:pt x="0" y="116"/>
                </a:lnTo>
                <a:lnTo>
                  <a:pt x="12" y="110"/>
                </a:lnTo>
                <a:lnTo>
                  <a:pt x="24" y="104"/>
                </a:lnTo>
                <a:lnTo>
                  <a:pt x="38" y="102"/>
                </a:lnTo>
                <a:lnTo>
                  <a:pt x="52" y="102"/>
                </a:lnTo>
                <a:lnTo>
                  <a:pt x="52" y="102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7" name="Freeform 8"/>
          <p:cNvSpPr/>
          <p:nvPr/>
        </p:nvSpPr>
        <p:spPr bwMode="auto">
          <a:xfrm>
            <a:off x="4455298" y="2499911"/>
            <a:ext cx="1231127" cy="1102918"/>
          </a:xfrm>
          <a:custGeom>
            <a:avLst/>
            <a:gdLst>
              <a:gd name="T0" fmla="*/ 1394 w 1498"/>
              <a:gd name="T1" fmla="*/ 72 h 1342"/>
              <a:gd name="T2" fmla="*/ 1366 w 1498"/>
              <a:gd name="T3" fmla="*/ 124 h 1342"/>
              <a:gd name="T4" fmla="*/ 1316 w 1498"/>
              <a:gd name="T5" fmla="*/ 152 h 1342"/>
              <a:gd name="T6" fmla="*/ 1274 w 1498"/>
              <a:gd name="T7" fmla="*/ 152 h 1342"/>
              <a:gd name="T8" fmla="*/ 1222 w 1498"/>
              <a:gd name="T9" fmla="*/ 124 h 1342"/>
              <a:gd name="T10" fmla="*/ 1194 w 1498"/>
              <a:gd name="T11" fmla="*/ 72 h 1342"/>
              <a:gd name="T12" fmla="*/ 1194 w 1498"/>
              <a:gd name="T13" fmla="*/ 38 h 1342"/>
              <a:gd name="T14" fmla="*/ 1208 w 1498"/>
              <a:gd name="T15" fmla="*/ 0 h 1342"/>
              <a:gd name="T16" fmla="*/ 1088 w 1498"/>
              <a:gd name="T17" fmla="*/ 48 h 1342"/>
              <a:gd name="T18" fmla="*/ 1068 w 1498"/>
              <a:gd name="T19" fmla="*/ 188 h 1342"/>
              <a:gd name="T20" fmla="*/ 1030 w 1498"/>
              <a:gd name="T21" fmla="*/ 320 h 1342"/>
              <a:gd name="T22" fmla="*/ 972 w 1498"/>
              <a:gd name="T23" fmla="*/ 444 h 1342"/>
              <a:gd name="T24" fmla="*/ 900 w 1498"/>
              <a:gd name="T25" fmla="*/ 556 h 1342"/>
              <a:gd name="T26" fmla="*/ 812 w 1498"/>
              <a:gd name="T27" fmla="*/ 658 h 1342"/>
              <a:gd name="T28" fmla="*/ 710 w 1498"/>
              <a:gd name="T29" fmla="*/ 746 h 1342"/>
              <a:gd name="T30" fmla="*/ 596 w 1498"/>
              <a:gd name="T31" fmla="*/ 818 h 1342"/>
              <a:gd name="T32" fmla="*/ 474 w 1498"/>
              <a:gd name="T33" fmla="*/ 874 h 1342"/>
              <a:gd name="T34" fmla="*/ 342 w 1498"/>
              <a:gd name="T35" fmla="*/ 914 h 1342"/>
              <a:gd name="T36" fmla="*/ 202 w 1498"/>
              <a:gd name="T37" fmla="*/ 932 h 1342"/>
              <a:gd name="T38" fmla="*/ 154 w 1498"/>
              <a:gd name="T39" fmla="*/ 1078 h 1342"/>
              <a:gd name="T40" fmla="*/ 146 w 1498"/>
              <a:gd name="T41" fmla="*/ 1090 h 1342"/>
              <a:gd name="T42" fmla="*/ 134 w 1498"/>
              <a:gd name="T43" fmla="*/ 1086 h 1342"/>
              <a:gd name="T44" fmla="*/ 92 w 1498"/>
              <a:gd name="T45" fmla="*/ 1064 h 1342"/>
              <a:gd name="T46" fmla="*/ 62 w 1498"/>
              <a:gd name="T47" fmla="*/ 1064 h 1342"/>
              <a:gd name="T48" fmla="*/ 22 w 1498"/>
              <a:gd name="T49" fmla="*/ 1086 h 1342"/>
              <a:gd name="T50" fmla="*/ 2 w 1498"/>
              <a:gd name="T51" fmla="*/ 1126 h 1342"/>
              <a:gd name="T52" fmla="*/ 2 w 1498"/>
              <a:gd name="T53" fmla="*/ 1156 h 1342"/>
              <a:gd name="T54" fmla="*/ 22 w 1498"/>
              <a:gd name="T55" fmla="*/ 1196 h 1342"/>
              <a:gd name="T56" fmla="*/ 62 w 1498"/>
              <a:gd name="T57" fmla="*/ 1218 h 1342"/>
              <a:gd name="T58" fmla="*/ 92 w 1498"/>
              <a:gd name="T59" fmla="*/ 1218 h 1342"/>
              <a:gd name="T60" fmla="*/ 134 w 1498"/>
              <a:gd name="T61" fmla="*/ 1196 h 1342"/>
              <a:gd name="T62" fmla="*/ 146 w 1498"/>
              <a:gd name="T63" fmla="*/ 1192 h 1342"/>
              <a:gd name="T64" fmla="*/ 154 w 1498"/>
              <a:gd name="T65" fmla="*/ 1204 h 1342"/>
              <a:gd name="T66" fmla="*/ 222 w 1498"/>
              <a:gd name="T67" fmla="*/ 1340 h 1342"/>
              <a:gd name="T68" fmla="*/ 424 w 1498"/>
              <a:gd name="T69" fmla="*/ 1314 h 1342"/>
              <a:gd name="T70" fmla="*/ 614 w 1498"/>
              <a:gd name="T71" fmla="*/ 1258 h 1342"/>
              <a:gd name="T72" fmla="*/ 792 w 1498"/>
              <a:gd name="T73" fmla="*/ 1178 h 1342"/>
              <a:gd name="T74" fmla="*/ 954 w 1498"/>
              <a:gd name="T75" fmla="*/ 1072 h 1342"/>
              <a:gd name="T76" fmla="*/ 1100 w 1498"/>
              <a:gd name="T77" fmla="*/ 946 h 1342"/>
              <a:gd name="T78" fmla="*/ 1226 w 1498"/>
              <a:gd name="T79" fmla="*/ 800 h 1342"/>
              <a:gd name="T80" fmla="*/ 1332 w 1498"/>
              <a:gd name="T81" fmla="*/ 638 h 1342"/>
              <a:gd name="T82" fmla="*/ 1412 w 1498"/>
              <a:gd name="T83" fmla="*/ 460 h 1342"/>
              <a:gd name="T84" fmla="*/ 1468 w 1498"/>
              <a:gd name="T85" fmla="*/ 270 h 1342"/>
              <a:gd name="T86" fmla="*/ 1494 w 1498"/>
              <a:gd name="T87" fmla="*/ 68 h 1342"/>
              <a:gd name="T88" fmla="*/ 1382 w 1498"/>
              <a:gd name="T89" fmla="*/ 0 h 1342"/>
              <a:gd name="T90" fmla="*/ 1396 w 1498"/>
              <a:gd name="T91" fmla="*/ 38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98" h="1342">
                <a:moveTo>
                  <a:pt x="1396" y="52"/>
                </a:moveTo>
                <a:lnTo>
                  <a:pt x="1396" y="52"/>
                </a:lnTo>
                <a:lnTo>
                  <a:pt x="1394" y="72"/>
                </a:lnTo>
                <a:lnTo>
                  <a:pt x="1388" y="92"/>
                </a:lnTo>
                <a:lnTo>
                  <a:pt x="1380" y="110"/>
                </a:lnTo>
                <a:lnTo>
                  <a:pt x="1366" y="124"/>
                </a:lnTo>
                <a:lnTo>
                  <a:pt x="1352" y="136"/>
                </a:lnTo>
                <a:lnTo>
                  <a:pt x="1334" y="146"/>
                </a:lnTo>
                <a:lnTo>
                  <a:pt x="1316" y="152"/>
                </a:lnTo>
                <a:lnTo>
                  <a:pt x="1294" y="154"/>
                </a:lnTo>
                <a:lnTo>
                  <a:pt x="1294" y="154"/>
                </a:lnTo>
                <a:lnTo>
                  <a:pt x="1274" y="152"/>
                </a:lnTo>
                <a:lnTo>
                  <a:pt x="1254" y="146"/>
                </a:lnTo>
                <a:lnTo>
                  <a:pt x="1238" y="136"/>
                </a:lnTo>
                <a:lnTo>
                  <a:pt x="1222" y="124"/>
                </a:lnTo>
                <a:lnTo>
                  <a:pt x="1210" y="110"/>
                </a:lnTo>
                <a:lnTo>
                  <a:pt x="1200" y="92"/>
                </a:lnTo>
                <a:lnTo>
                  <a:pt x="1194" y="72"/>
                </a:lnTo>
                <a:lnTo>
                  <a:pt x="1192" y="52"/>
                </a:lnTo>
                <a:lnTo>
                  <a:pt x="1192" y="52"/>
                </a:lnTo>
                <a:lnTo>
                  <a:pt x="1194" y="38"/>
                </a:lnTo>
                <a:lnTo>
                  <a:pt x="1196" y="26"/>
                </a:lnTo>
                <a:lnTo>
                  <a:pt x="1200" y="12"/>
                </a:lnTo>
                <a:lnTo>
                  <a:pt x="1208" y="0"/>
                </a:lnTo>
                <a:lnTo>
                  <a:pt x="1090" y="0"/>
                </a:lnTo>
                <a:lnTo>
                  <a:pt x="1090" y="0"/>
                </a:lnTo>
                <a:lnTo>
                  <a:pt x="1088" y="48"/>
                </a:lnTo>
                <a:lnTo>
                  <a:pt x="1084" y="96"/>
                </a:lnTo>
                <a:lnTo>
                  <a:pt x="1076" y="142"/>
                </a:lnTo>
                <a:lnTo>
                  <a:pt x="1068" y="188"/>
                </a:lnTo>
                <a:lnTo>
                  <a:pt x="1058" y="232"/>
                </a:lnTo>
                <a:lnTo>
                  <a:pt x="1044" y="276"/>
                </a:lnTo>
                <a:lnTo>
                  <a:pt x="1030" y="320"/>
                </a:lnTo>
                <a:lnTo>
                  <a:pt x="1012" y="362"/>
                </a:lnTo>
                <a:lnTo>
                  <a:pt x="994" y="402"/>
                </a:lnTo>
                <a:lnTo>
                  <a:pt x="972" y="444"/>
                </a:lnTo>
                <a:lnTo>
                  <a:pt x="950" y="482"/>
                </a:lnTo>
                <a:lnTo>
                  <a:pt x="926" y="520"/>
                </a:lnTo>
                <a:lnTo>
                  <a:pt x="900" y="556"/>
                </a:lnTo>
                <a:lnTo>
                  <a:pt x="872" y="592"/>
                </a:lnTo>
                <a:lnTo>
                  <a:pt x="842" y="626"/>
                </a:lnTo>
                <a:lnTo>
                  <a:pt x="812" y="658"/>
                </a:lnTo>
                <a:lnTo>
                  <a:pt x="780" y="688"/>
                </a:lnTo>
                <a:lnTo>
                  <a:pt x="746" y="718"/>
                </a:lnTo>
                <a:lnTo>
                  <a:pt x="710" y="746"/>
                </a:lnTo>
                <a:lnTo>
                  <a:pt x="674" y="772"/>
                </a:lnTo>
                <a:lnTo>
                  <a:pt x="636" y="796"/>
                </a:lnTo>
                <a:lnTo>
                  <a:pt x="596" y="818"/>
                </a:lnTo>
                <a:lnTo>
                  <a:pt x="556" y="840"/>
                </a:lnTo>
                <a:lnTo>
                  <a:pt x="516" y="858"/>
                </a:lnTo>
                <a:lnTo>
                  <a:pt x="474" y="874"/>
                </a:lnTo>
                <a:lnTo>
                  <a:pt x="430" y="890"/>
                </a:lnTo>
                <a:lnTo>
                  <a:pt x="386" y="902"/>
                </a:lnTo>
                <a:lnTo>
                  <a:pt x="342" y="914"/>
                </a:lnTo>
                <a:lnTo>
                  <a:pt x="296" y="922"/>
                </a:lnTo>
                <a:lnTo>
                  <a:pt x="248" y="928"/>
                </a:lnTo>
                <a:lnTo>
                  <a:pt x="202" y="932"/>
                </a:lnTo>
                <a:lnTo>
                  <a:pt x="154" y="934"/>
                </a:lnTo>
                <a:lnTo>
                  <a:pt x="154" y="1078"/>
                </a:lnTo>
                <a:lnTo>
                  <a:pt x="154" y="1078"/>
                </a:lnTo>
                <a:lnTo>
                  <a:pt x="152" y="1084"/>
                </a:lnTo>
                <a:lnTo>
                  <a:pt x="146" y="1090"/>
                </a:lnTo>
                <a:lnTo>
                  <a:pt x="146" y="1090"/>
                </a:lnTo>
                <a:lnTo>
                  <a:pt x="140" y="1090"/>
                </a:lnTo>
                <a:lnTo>
                  <a:pt x="134" y="1086"/>
                </a:lnTo>
                <a:lnTo>
                  <a:pt x="134" y="1086"/>
                </a:lnTo>
                <a:lnTo>
                  <a:pt x="122" y="1076"/>
                </a:lnTo>
                <a:lnTo>
                  <a:pt x="108" y="1070"/>
                </a:lnTo>
                <a:lnTo>
                  <a:pt x="92" y="1064"/>
                </a:lnTo>
                <a:lnTo>
                  <a:pt x="78" y="1064"/>
                </a:lnTo>
                <a:lnTo>
                  <a:pt x="78" y="1064"/>
                </a:lnTo>
                <a:lnTo>
                  <a:pt x="62" y="1064"/>
                </a:lnTo>
                <a:lnTo>
                  <a:pt x="48" y="1070"/>
                </a:lnTo>
                <a:lnTo>
                  <a:pt x="34" y="1076"/>
                </a:lnTo>
                <a:lnTo>
                  <a:pt x="22" y="1086"/>
                </a:lnTo>
                <a:lnTo>
                  <a:pt x="12" y="1098"/>
                </a:lnTo>
                <a:lnTo>
                  <a:pt x="6" y="1110"/>
                </a:lnTo>
                <a:lnTo>
                  <a:pt x="2" y="1126"/>
                </a:lnTo>
                <a:lnTo>
                  <a:pt x="0" y="1142"/>
                </a:lnTo>
                <a:lnTo>
                  <a:pt x="0" y="1142"/>
                </a:lnTo>
                <a:lnTo>
                  <a:pt x="2" y="1156"/>
                </a:lnTo>
                <a:lnTo>
                  <a:pt x="6" y="1172"/>
                </a:lnTo>
                <a:lnTo>
                  <a:pt x="12" y="1184"/>
                </a:lnTo>
                <a:lnTo>
                  <a:pt x="22" y="1196"/>
                </a:lnTo>
                <a:lnTo>
                  <a:pt x="34" y="1206"/>
                </a:lnTo>
                <a:lnTo>
                  <a:pt x="48" y="1212"/>
                </a:lnTo>
                <a:lnTo>
                  <a:pt x="62" y="1218"/>
                </a:lnTo>
                <a:lnTo>
                  <a:pt x="78" y="1220"/>
                </a:lnTo>
                <a:lnTo>
                  <a:pt x="78" y="1220"/>
                </a:lnTo>
                <a:lnTo>
                  <a:pt x="92" y="1218"/>
                </a:lnTo>
                <a:lnTo>
                  <a:pt x="108" y="1212"/>
                </a:lnTo>
                <a:lnTo>
                  <a:pt x="122" y="1206"/>
                </a:lnTo>
                <a:lnTo>
                  <a:pt x="134" y="1196"/>
                </a:lnTo>
                <a:lnTo>
                  <a:pt x="134" y="1196"/>
                </a:lnTo>
                <a:lnTo>
                  <a:pt x="140" y="1192"/>
                </a:lnTo>
                <a:lnTo>
                  <a:pt x="146" y="1192"/>
                </a:lnTo>
                <a:lnTo>
                  <a:pt x="146" y="1192"/>
                </a:lnTo>
                <a:lnTo>
                  <a:pt x="152" y="1198"/>
                </a:lnTo>
                <a:lnTo>
                  <a:pt x="154" y="1204"/>
                </a:lnTo>
                <a:lnTo>
                  <a:pt x="154" y="1342"/>
                </a:lnTo>
                <a:lnTo>
                  <a:pt x="154" y="1342"/>
                </a:lnTo>
                <a:lnTo>
                  <a:pt x="222" y="1340"/>
                </a:lnTo>
                <a:lnTo>
                  <a:pt x="290" y="1334"/>
                </a:lnTo>
                <a:lnTo>
                  <a:pt x="358" y="1326"/>
                </a:lnTo>
                <a:lnTo>
                  <a:pt x="424" y="1314"/>
                </a:lnTo>
                <a:lnTo>
                  <a:pt x="488" y="1298"/>
                </a:lnTo>
                <a:lnTo>
                  <a:pt x="552" y="1280"/>
                </a:lnTo>
                <a:lnTo>
                  <a:pt x="614" y="1258"/>
                </a:lnTo>
                <a:lnTo>
                  <a:pt x="674" y="1234"/>
                </a:lnTo>
                <a:lnTo>
                  <a:pt x="734" y="1206"/>
                </a:lnTo>
                <a:lnTo>
                  <a:pt x="792" y="1178"/>
                </a:lnTo>
                <a:lnTo>
                  <a:pt x="848" y="1144"/>
                </a:lnTo>
                <a:lnTo>
                  <a:pt x="902" y="1110"/>
                </a:lnTo>
                <a:lnTo>
                  <a:pt x="954" y="1072"/>
                </a:lnTo>
                <a:lnTo>
                  <a:pt x="1004" y="1032"/>
                </a:lnTo>
                <a:lnTo>
                  <a:pt x="1054" y="990"/>
                </a:lnTo>
                <a:lnTo>
                  <a:pt x="1100" y="946"/>
                </a:lnTo>
                <a:lnTo>
                  <a:pt x="1144" y="900"/>
                </a:lnTo>
                <a:lnTo>
                  <a:pt x="1186" y="850"/>
                </a:lnTo>
                <a:lnTo>
                  <a:pt x="1226" y="800"/>
                </a:lnTo>
                <a:lnTo>
                  <a:pt x="1264" y="748"/>
                </a:lnTo>
                <a:lnTo>
                  <a:pt x="1298" y="694"/>
                </a:lnTo>
                <a:lnTo>
                  <a:pt x="1332" y="638"/>
                </a:lnTo>
                <a:lnTo>
                  <a:pt x="1362" y="580"/>
                </a:lnTo>
                <a:lnTo>
                  <a:pt x="1388" y="520"/>
                </a:lnTo>
                <a:lnTo>
                  <a:pt x="1412" y="460"/>
                </a:lnTo>
                <a:lnTo>
                  <a:pt x="1434" y="398"/>
                </a:lnTo>
                <a:lnTo>
                  <a:pt x="1452" y="334"/>
                </a:lnTo>
                <a:lnTo>
                  <a:pt x="1468" y="270"/>
                </a:lnTo>
                <a:lnTo>
                  <a:pt x="1480" y="204"/>
                </a:lnTo>
                <a:lnTo>
                  <a:pt x="1490" y="136"/>
                </a:lnTo>
                <a:lnTo>
                  <a:pt x="1494" y="68"/>
                </a:lnTo>
                <a:lnTo>
                  <a:pt x="1498" y="0"/>
                </a:lnTo>
                <a:lnTo>
                  <a:pt x="1382" y="0"/>
                </a:lnTo>
                <a:lnTo>
                  <a:pt x="1382" y="0"/>
                </a:lnTo>
                <a:lnTo>
                  <a:pt x="1388" y="12"/>
                </a:lnTo>
                <a:lnTo>
                  <a:pt x="1392" y="26"/>
                </a:lnTo>
                <a:lnTo>
                  <a:pt x="1396" y="38"/>
                </a:lnTo>
                <a:lnTo>
                  <a:pt x="1396" y="52"/>
                </a:lnTo>
                <a:lnTo>
                  <a:pt x="1396" y="5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8" name="Freeform 6"/>
          <p:cNvSpPr/>
          <p:nvPr/>
        </p:nvSpPr>
        <p:spPr bwMode="auto">
          <a:xfrm>
            <a:off x="3457576" y="2373347"/>
            <a:ext cx="1104562" cy="1229482"/>
          </a:xfrm>
          <a:custGeom>
            <a:avLst/>
            <a:gdLst>
              <a:gd name="T0" fmla="*/ 1270 w 1344"/>
              <a:gd name="T1" fmla="*/ 1394 h 1496"/>
              <a:gd name="T2" fmla="*/ 1220 w 1344"/>
              <a:gd name="T3" fmla="*/ 1368 h 1496"/>
              <a:gd name="T4" fmla="*/ 1192 w 1344"/>
              <a:gd name="T5" fmla="*/ 1316 h 1496"/>
              <a:gd name="T6" fmla="*/ 1192 w 1344"/>
              <a:gd name="T7" fmla="*/ 1274 h 1496"/>
              <a:gd name="T8" fmla="*/ 1220 w 1344"/>
              <a:gd name="T9" fmla="*/ 1222 h 1496"/>
              <a:gd name="T10" fmla="*/ 1270 w 1344"/>
              <a:gd name="T11" fmla="*/ 1196 h 1496"/>
              <a:gd name="T12" fmla="*/ 1306 w 1344"/>
              <a:gd name="T13" fmla="*/ 1194 h 1496"/>
              <a:gd name="T14" fmla="*/ 1344 w 1344"/>
              <a:gd name="T15" fmla="*/ 1208 h 1496"/>
              <a:gd name="T16" fmla="*/ 1296 w 1344"/>
              <a:gd name="T17" fmla="*/ 1086 h 1496"/>
              <a:gd name="T18" fmla="*/ 1156 w 1344"/>
              <a:gd name="T19" fmla="*/ 1068 h 1496"/>
              <a:gd name="T20" fmla="*/ 1024 w 1344"/>
              <a:gd name="T21" fmla="*/ 1028 h 1496"/>
              <a:gd name="T22" fmla="*/ 900 w 1344"/>
              <a:gd name="T23" fmla="*/ 972 h 1496"/>
              <a:gd name="T24" fmla="*/ 788 w 1344"/>
              <a:gd name="T25" fmla="*/ 900 h 1496"/>
              <a:gd name="T26" fmla="*/ 686 w 1344"/>
              <a:gd name="T27" fmla="*/ 812 h 1496"/>
              <a:gd name="T28" fmla="*/ 598 w 1344"/>
              <a:gd name="T29" fmla="*/ 710 h 1496"/>
              <a:gd name="T30" fmla="*/ 524 w 1344"/>
              <a:gd name="T31" fmla="*/ 598 h 1496"/>
              <a:gd name="T32" fmla="*/ 468 w 1344"/>
              <a:gd name="T33" fmla="*/ 474 h 1496"/>
              <a:gd name="T34" fmla="*/ 430 w 1344"/>
              <a:gd name="T35" fmla="*/ 342 h 1496"/>
              <a:gd name="T36" fmla="*/ 410 w 1344"/>
              <a:gd name="T37" fmla="*/ 202 h 1496"/>
              <a:gd name="T38" fmla="*/ 266 w 1344"/>
              <a:gd name="T39" fmla="*/ 154 h 1496"/>
              <a:gd name="T40" fmla="*/ 254 w 1344"/>
              <a:gd name="T41" fmla="*/ 146 h 1496"/>
              <a:gd name="T42" fmla="*/ 258 w 1344"/>
              <a:gd name="T43" fmla="*/ 134 h 1496"/>
              <a:gd name="T44" fmla="*/ 280 w 1344"/>
              <a:gd name="T45" fmla="*/ 94 h 1496"/>
              <a:gd name="T46" fmla="*/ 280 w 1344"/>
              <a:gd name="T47" fmla="*/ 62 h 1496"/>
              <a:gd name="T48" fmla="*/ 258 w 1344"/>
              <a:gd name="T49" fmla="*/ 22 h 1496"/>
              <a:gd name="T50" fmla="*/ 218 w 1344"/>
              <a:gd name="T51" fmla="*/ 2 h 1496"/>
              <a:gd name="T52" fmla="*/ 188 w 1344"/>
              <a:gd name="T53" fmla="*/ 2 h 1496"/>
              <a:gd name="T54" fmla="*/ 148 w 1344"/>
              <a:gd name="T55" fmla="*/ 22 h 1496"/>
              <a:gd name="T56" fmla="*/ 126 w 1344"/>
              <a:gd name="T57" fmla="*/ 62 h 1496"/>
              <a:gd name="T58" fmla="*/ 126 w 1344"/>
              <a:gd name="T59" fmla="*/ 94 h 1496"/>
              <a:gd name="T60" fmla="*/ 148 w 1344"/>
              <a:gd name="T61" fmla="*/ 134 h 1496"/>
              <a:gd name="T62" fmla="*/ 150 w 1344"/>
              <a:gd name="T63" fmla="*/ 146 h 1496"/>
              <a:gd name="T64" fmla="*/ 140 w 1344"/>
              <a:gd name="T65" fmla="*/ 154 h 1496"/>
              <a:gd name="T66" fmla="*/ 2 w 1344"/>
              <a:gd name="T67" fmla="*/ 222 h 1496"/>
              <a:gd name="T68" fmla="*/ 30 w 1344"/>
              <a:gd name="T69" fmla="*/ 424 h 1496"/>
              <a:gd name="T70" fmla="*/ 84 w 1344"/>
              <a:gd name="T71" fmla="*/ 614 h 1496"/>
              <a:gd name="T72" fmla="*/ 166 w 1344"/>
              <a:gd name="T73" fmla="*/ 792 h 1496"/>
              <a:gd name="T74" fmla="*/ 272 w 1344"/>
              <a:gd name="T75" fmla="*/ 954 h 1496"/>
              <a:gd name="T76" fmla="*/ 398 w 1344"/>
              <a:gd name="T77" fmla="*/ 1100 h 1496"/>
              <a:gd name="T78" fmla="*/ 544 w 1344"/>
              <a:gd name="T79" fmla="*/ 1226 h 1496"/>
              <a:gd name="T80" fmla="*/ 706 w 1344"/>
              <a:gd name="T81" fmla="*/ 1332 h 1496"/>
              <a:gd name="T82" fmla="*/ 884 w 1344"/>
              <a:gd name="T83" fmla="*/ 1412 h 1496"/>
              <a:gd name="T84" fmla="*/ 1074 w 1344"/>
              <a:gd name="T85" fmla="*/ 1468 h 1496"/>
              <a:gd name="T86" fmla="*/ 1274 w 1344"/>
              <a:gd name="T87" fmla="*/ 1494 h 1496"/>
              <a:gd name="T88" fmla="*/ 1344 w 1344"/>
              <a:gd name="T89" fmla="*/ 1382 h 1496"/>
              <a:gd name="T90" fmla="*/ 1306 w 1344"/>
              <a:gd name="T91" fmla="*/ 1396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4" h="1496">
                <a:moveTo>
                  <a:pt x="1292" y="1398"/>
                </a:moveTo>
                <a:lnTo>
                  <a:pt x="1292" y="1398"/>
                </a:lnTo>
                <a:lnTo>
                  <a:pt x="1270" y="1394"/>
                </a:lnTo>
                <a:lnTo>
                  <a:pt x="1252" y="1390"/>
                </a:lnTo>
                <a:lnTo>
                  <a:pt x="1234" y="1380"/>
                </a:lnTo>
                <a:lnTo>
                  <a:pt x="1220" y="1368"/>
                </a:lnTo>
                <a:lnTo>
                  <a:pt x="1206" y="1352"/>
                </a:lnTo>
                <a:lnTo>
                  <a:pt x="1198" y="1334"/>
                </a:lnTo>
                <a:lnTo>
                  <a:pt x="1192" y="1316"/>
                </a:lnTo>
                <a:lnTo>
                  <a:pt x="1190" y="1296"/>
                </a:lnTo>
                <a:lnTo>
                  <a:pt x="1190" y="1296"/>
                </a:lnTo>
                <a:lnTo>
                  <a:pt x="1192" y="1274"/>
                </a:lnTo>
                <a:lnTo>
                  <a:pt x="1198" y="1256"/>
                </a:lnTo>
                <a:lnTo>
                  <a:pt x="1206" y="1238"/>
                </a:lnTo>
                <a:lnTo>
                  <a:pt x="1220" y="1222"/>
                </a:lnTo>
                <a:lnTo>
                  <a:pt x="1234" y="1210"/>
                </a:lnTo>
                <a:lnTo>
                  <a:pt x="1252" y="1202"/>
                </a:lnTo>
                <a:lnTo>
                  <a:pt x="1270" y="1196"/>
                </a:lnTo>
                <a:lnTo>
                  <a:pt x="1292" y="1194"/>
                </a:lnTo>
                <a:lnTo>
                  <a:pt x="1292" y="1194"/>
                </a:lnTo>
                <a:lnTo>
                  <a:pt x="1306" y="1194"/>
                </a:lnTo>
                <a:lnTo>
                  <a:pt x="1318" y="1196"/>
                </a:lnTo>
                <a:lnTo>
                  <a:pt x="1332" y="1202"/>
                </a:lnTo>
                <a:lnTo>
                  <a:pt x="1344" y="1208"/>
                </a:lnTo>
                <a:lnTo>
                  <a:pt x="1344" y="1088"/>
                </a:lnTo>
                <a:lnTo>
                  <a:pt x="1344" y="1088"/>
                </a:lnTo>
                <a:lnTo>
                  <a:pt x="1296" y="1086"/>
                </a:lnTo>
                <a:lnTo>
                  <a:pt x="1248" y="1082"/>
                </a:lnTo>
                <a:lnTo>
                  <a:pt x="1202" y="1076"/>
                </a:lnTo>
                <a:lnTo>
                  <a:pt x="1156" y="1068"/>
                </a:lnTo>
                <a:lnTo>
                  <a:pt x="1112" y="1056"/>
                </a:lnTo>
                <a:lnTo>
                  <a:pt x="1068" y="1044"/>
                </a:lnTo>
                <a:lnTo>
                  <a:pt x="1024" y="1028"/>
                </a:lnTo>
                <a:lnTo>
                  <a:pt x="982" y="1012"/>
                </a:lnTo>
                <a:lnTo>
                  <a:pt x="940" y="994"/>
                </a:lnTo>
                <a:lnTo>
                  <a:pt x="900" y="972"/>
                </a:lnTo>
                <a:lnTo>
                  <a:pt x="862" y="950"/>
                </a:lnTo>
                <a:lnTo>
                  <a:pt x="824" y="926"/>
                </a:lnTo>
                <a:lnTo>
                  <a:pt x="788" y="900"/>
                </a:lnTo>
                <a:lnTo>
                  <a:pt x="752" y="872"/>
                </a:lnTo>
                <a:lnTo>
                  <a:pt x="718" y="842"/>
                </a:lnTo>
                <a:lnTo>
                  <a:pt x="686" y="812"/>
                </a:lnTo>
                <a:lnTo>
                  <a:pt x="656" y="780"/>
                </a:lnTo>
                <a:lnTo>
                  <a:pt x="626" y="746"/>
                </a:lnTo>
                <a:lnTo>
                  <a:pt x="598" y="710"/>
                </a:lnTo>
                <a:lnTo>
                  <a:pt x="572" y="674"/>
                </a:lnTo>
                <a:lnTo>
                  <a:pt x="548" y="636"/>
                </a:lnTo>
                <a:lnTo>
                  <a:pt x="524" y="598"/>
                </a:lnTo>
                <a:lnTo>
                  <a:pt x="504" y="556"/>
                </a:lnTo>
                <a:lnTo>
                  <a:pt x="486" y="516"/>
                </a:lnTo>
                <a:lnTo>
                  <a:pt x="468" y="474"/>
                </a:lnTo>
                <a:lnTo>
                  <a:pt x="454" y="430"/>
                </a:lnTo>
                <a:lnTo>
                  <a:pt x="440" y="386"/>
                </a:lnTo>
                <a:lnTo>
                  <a:pt x="430" y="342"/>
                </a:lnTo>
                <a:lnTo>
                  <a:pt x="420" y="296"/>
                </a:lnTo>
                <a:lnTo>
                  <a:pt x="414" y="250"/>
                </a:lnTo>
                <a:lnTo>
                  <a:pt x="410" y="202"/>
                </a:lnTo>
                <a:lnTo>
                  <a:pt x="408" y="154"/>
                </a:lnTo>
                <a:lnTo>
                  <a:pt x="266" y="154"/>
                </a:lnTo>
                <a:lnTo>
                  <a:pt x="266" y="154"/>
                </a:lnTo>
                <a:lnTo>
                  <a:pt x="260" y="152"/>
                </a:lnTo>
                <a:lnTo>
                  <a:pt x="254" y="146"/>
                </a:lnTo>
                <a:lnTo>
                  <a:pt x="254" y="146"/>
                </a:lnTo>
                <a:lnTo>
                  <a:pt x="254" y="140"/>
                </a:lnTo>
                <a:lnTo>
                  <a:pt x="258" y="134"/>
                </a:lnTo>
                <a:lnTo>
                  <a:pt x="258" y="134"/>
                </a:lnTo>
                <a:lnTo>
                  <a:pt x="268" y="122"/>
                </a:lnTo>
                <a:lnTo>
                  <a:pt x="274" y="108"/>
                </a:lnTo>
                <a:lnTo>
                  <a:pt x="280" y="94"/>
                </a:lnTo>
                <a:lnTo>
                  <a:pt x="280" y="78"/>
                </a:lnTo>
                <a:lnTo>
                  <a:pt x="280" y="78"/>
                </a:lnTo>
                <a:lnTo>
                  <a:pt x="280" y="62"/>
                </a:lnTo>
                <a:lnTo>
                  <a:pt x="274" y="48"/>
                </a:lnTo>
                <a:lnTo>
                  <a:pt x="268" y="34"/>
                </a:lnTo>
                <a:lnTo>
                  <a:pt x="258" y="22"/>
                </a:lnTo>
                <a:lnTo>
                  <a:pt x="246" y="14"/>
                </a:lnTo>
                <a:lnTo>
                  <a:pt x="234" y="6"/>
                </a:lnTo>
                <a:lnTo>
                  <a:pt x="218" y="2"/>
                </a:lnTo>
                <a:lnTo>
                  <a:pt x="202" y="0"/>
                </a:lnTo>
                <a:lnTo>
                  <a:pt x="202" y="0"/>
                </a:lnTo>
                <a:lnTo>
                  <a:pt x="188" y="2"/>
                </a:lnTo>
                <a:lnTo>
                  <a:pt x="172" y="6"/>
                </a:lnTo>
                <a:lnTo>
                  <a:pt x="160" y="14"/>
                </a:lnTo>
                <a:lnTo>
                  <a:pt x="148" y="22"/>
                </a:lnTo>
                <a:lnTo>
                  <a:pt x="138" y="34"/>
                </a:lnTo>
                <a:lnTo>
                  <a:pt x="130" y="48"/>
                </a:lnTo>
                <a:lnTo>
                  <a:pt x="126" y="62"/>
                </a:lnTo>
                <a:lnTo>
                  <a:pt x="124" y="78"/>
                </a:lnTo>
                <a:lnTo>
                  <a:pt x="124" y="78"/>
                </a:lnTo>
                <a:lnTo>
                  <a:pt x="126" y="94"/>
                </a:lnTo>
                <a:lnTo>
                  <a:pt x="130" y="108"/>
                </a:lnTo>
                <a:lnTo>
                  <a:pt x="138" y="122"/>
                </a:lnTo>
                <a:lnTo>
                  <a:pt x="148" y="134"/>
                </a:lnTo>
                <a:lnTo>
                  <a:pt x="148" y="134"/>
                </a:lnTo>
                <a:lnTo>
                  <a:pt x="152" y="140"/>
                </a:lnTo>
                <a:lnTo>
                  <a:pt x="150" y="146"/>
                </a:lnTo>
                <a:lnTo>
                  <a:pt x="150" y="146"/>
                </a:lnTo>
                <a:lnTo>
                  <a:pt x="146" y="152"/>
                </a:lnTo>
                <a:lnTo>
                  <a:pt x="140" y="154"/>
                </a:lnTo>
                <a:lnTo>
                  <a:pt x="0" y="154"/>
                </a:lnTo>
                <a:lnTo>
                  <a:pt x="0" y="154"/>
                </a:lnTo>
                <a:lnTo>
                  <a:pt x="2" y="222"/>
                </a:lnTo>
                <a:lnTo>
                  <a:pt x="8" y="290"/>
                </a:lnTo>
                <a:lnTo>
                  <a:pt x="18" y="358"/>
                </a:lnTo>
                <a:lnTo>
                  <a:pt x="30" y="424"/>
                </a:lnTo>
                <a:lnTo>
                  <a:pt x="46" y="488"/>
                </a:lnTo>
                <a:lnTo>
                  <a:pt x="64" y="552"/>
                </a:lnTo>
                <a:lnTo>
                  <a:pt x="84" y="614"/>
                </a:lnTo>
                <a:lnTo>
                  <a:pt x="110" y="674"/>
                </a:lnTo>
                <a:lnTo>
                  <a:pt x="136" y="734"/>
                </a:lnTo>
                <a:lnTo>
                  <a:pt x="166" y="792"/>
                </a:lnTo>
                <a:lnTo>
                  <a:pt x="198" y="848"/>
                </a:lnTo>
                <a:lnTo>
                  <a:pt x="234" y="902"/>
                </a:lnTo>
                <a:lnTo>
                  <a:pt x="272" y="954"/>
                </a:lnTo>
                <a:lnTo>
                  <a:pt x="310" y="1004"/>
                </a:lnTo>
                <a:lnTo>
                  <a:pt x="354" y="1054"/>
                </a:lnTo>
                <a:lnTo>
                  <a:pt x="398" y="1100"/>
                </a:lnTo>
                <a:lnTo>
                  <a:pt x="444" y="1144"/>
                </a:lnTo>
                <a:lnTo>
                  <a:pt x="492" y="1186"/>
                </a:lnTo>
                <a:lnTo>
                  <a:pt x="544" y="1226"/>
                </a:lnTo>
                <a:lnTo>
                  <a:pt x="596" y="1264"/>
                </a:lnTo>
                <a:lnTo>
                  <a:pt x="650" y="1298"/>
                </a:lnTo>
                <a:lnTo>
                  <a:pt x="706" y="1332"/>
                </a:lnTo>
                <a:lnTo>
                  <a:pt x="764" y="1360"/>
                </a:lnTo>
                <a:lnTo>
                  <a:pt x="824" y="1388"/>
                </a:lnTo>
                <a:lnTo>
                  <a:pt x="884" y="1412"/>
                </a:lnTo>
                <a:lnTo>
                  <a:pt x="946" y="1434"/>
                </a:lnTo>
                <a:lnTo>
                  <a:pt x="1010" y="1452"/>
                </a:lnTo>
                <a:lnTo>
                  <a:pt x="1074" y="1468"/>
                </a:lnTo>
                <a:lnTo>
                  <a:pt x="1140" y="1480"/>
                </a:lnTo>
                <a:lnTo>
                  <a:pt x="1206" y="1488"/>
                </a:lnTo>
                <a:lnTo>
                  <a:pt x="1274" y="1494"/>
                </a:lnTo>
                <a:lnTo>
                  <a:pt x="1344" y="1496"/>
                </a:lnTo>
                <a:lnTo>
                  <a:pt x="1344" y="1382"/>
                </a:lnTo>
                <a:lnTo>
                  <a:pt x="1344" y="1382"/>
                </a:lnTo>
                <a:lnTo>
                  <a:pt x="1332" y="1388"/>
                </a:lnTo>
                <a:lnTo>
                  <a:pt x="1318" y="1394"/>
                </a:lnTo>
                <a:lnTo>
                  <a:pt x="1306" y="1396"/>
                </a:lnTo>
                <a:lnTo>
                  <a:pt x="1292" y="1398"/>
                </a:lnTo>
                <a:lnTo>
                  <a:pt x="1292" y="1398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599067" y="1522041"/>
            <a:ext cx="1942861" cy="1971686"/>
            <a:chOff x="4798756" y="2114937"/>
            <a:chExt cx="2590481" cy="2628914"/>
          </a:xfrm>
        </p:grpSpPr>
        <p:sp>
          <p:nvSpPr>
            <p:cNvPr id="51" name="矩形 45"/>
            <p:cNvSpPr/>
            <p:nvPr/>
          </p:nvSpPr>
          <p:spPr>
            <a:xfrm rot="19102303">
              <a:off x="4798756" y="2389667"/>
              <a:ext cx="1462907" cy="727599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企业宗旨</a:t>
              </a:r>
              <a:endParaRPr lang="en-US" altLang="zh-CN" sz="12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2" name="矩形 45"/>
            <p:cNvSpPr/>
            <p:nvPr/>
          </p:nvSpPr>
          <p:spPr>
            <a:xfrm rot="3015817">
              <a:off x="6044902" y="2482590"/>
              <a:ext cx="1462906" cy="727600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核心价值观</a:t>
              </a:r>
              <a:endParaRPr lang="en-US" altLang="zh-CN" sz="12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3" name="矩形 45"/>
            <p:cNvSpPr/>
            <p:nvPr/>
          </p:nvSpPr>
          <p:spPr>
            <a:xfrm rot="8284992">
              <a:off x="5926330" y="3698643"/>
              <a:ext cx="1462907" cy="727600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企业精神</a:t>
              </a:r>
              <a:endParaRPr lang="en-US" altLang="zh-CN" sz="12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4" name="矩形 45"/>
            <p:cNvSpPr/>
            <p:nvPr/>
          </p:nvSpPr>
          <p:spPr>
            <a:xfrm rot="13772023">
              <a:off x="4744301" y="3648598"/>
              <a:ext cx="1462907" cy="727600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质量目标</a:t>
              </a:r>
              <a:endParaRPr lang="en-US" altLang="zh-CN" sz="12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5940425" y="1543685"/>
            <a:ext cx="1696085" cy="4070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450"/>
              </a:spcAft>
            </a:pPr>
            <a:r>
              <a:rPr lang="zh-CN" altLang="en-US" sz="11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●</a:t>
            </a:r>
            <a:r>
              <a:rPr lang="zh-CN" altLang="en-US" sz="1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服务强化品牌、专业铸造品质、合作共赢未来。</a:t>
            </a:r>
            <a:endParaRPr lang="zh-CN" altLang="en-US" sz="1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新宋体" panose="02010609030101010101" charset="-122"/>
              <a:ea typeface="新宋体" panose="02010609030101010101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940425" y="3300730"/>
            <a:ext cx="2241550" cy="251460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 algn="l">
              <a:spcAft>
                <a:spcPts val="450"/>
              </a:spcAft>
              <a:buClrTx/>
              <a:buSzTx/>
              <a:buFontTx/>
            </a:pPr>
            <a:r>
              <a:rPr lang="zh-CN" altLang="en-US" sz="11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●</a:t>
            </a:r>
            <a:r>
              <a:rPr lang="zh-CN" altLang="en-US" sz="1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至诚不息，不息则</a:t>
            </a:r>
            <a:r>
              <a:rPr lang="zh-CN" altLang="en-US" sz="1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久，久则征。</a:t>
            </a:r>
            <a:endParaRPr lang="zh-CN" altLang="en-US" sz="1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新宋体" panose="02010609030101010101" charset="-122"/>
              <a:ea typeface="新宋体" panose="02010609030101010101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07415" y="1543685"/>
            <a:ext cx="1880870" cy="538480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 algn="r">
              <a:spcAft>
                <a:spcPts val="450"/>
              </a:spcAft>
            </a:pPr>
            <a:r>
              <a:rPr lang="zh-CN" altLang="en-US" sz="11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●</a:t>
            </a:r>
            <a:r>
              <a:rPr lang="zh-CN" altLang="en-US" sz="1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以人为本造行业精品，</a:t>
            </a:r>
            <a:r>
              <a:rPr lang="en-US" altLang="zh-CN" sz="1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 </a:t>
            </a:r>
            <a:r>
              <a:rPr lang="zh-CN" altLang="en-US" sz="11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●</a:t>
            </a:r>
            <a:r>
              <a:rPr lang="zh-CN" altLang="en-US" sz="1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诚信经营使顾客满意</a:t>
            </a:r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。</a:t>
            </a:r>
            <a:endParaRPr lang="zh-CN" altLang="en-US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新宋体" panose="02010609030101010101" charset="-122"/>
              <a:ea typeface="新宋体" panose="02010609030101010101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71550" y="3147695"/>
            <a:ext cx="2566670" cy="8032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spcAft>
                <a:spcPts val="450"/>
              </a:spcAft>
              <a:buClrTx/>
              <a:buSzTx/>
              <a:buFontTx/>
            </a:pPr>
            <a:r>
              <a:rPr lang="zh-CN" altLang="en-US" sz="11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●</a:t>
            </a:r>
            <a:r>
              <a:rPr lang="zh-CN" altLang="en-US" sz="1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顾客零公里PPm≤50，3mis≤0.3；顾客满意度达≥85，并且以后逐年上升1；</a:t>
            </a:r>
            <a:endParaRPr lang="zh-CN" altLang="en-US" sz="1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新宋体" panose="02010609030101010101" charset="-122"/>
              <a:ea typeface="新宋体" panose="02010609030101010101" charset="-122"/>
              <a:cs typeface="+mn-ea"/>
              <a:sym typeface="微软雅黑" panose="020B0503020204020204" charset="-122"/>
            </a:endParaRPr>
          </a:p>
          <a:p>
            <a:pPr algn="r">
              <a:spcAft>
                <a:spcPts val="450"/>
              </a:spcAft>
              <a:buClrTx/>
              <a:buSzTx/>
              <a:buFontTx/>
            </a:pPr>
            <a:r>
              <a:rPr lang="zh-CN" altLang="en-US" sz="1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按期交付率100%；成品一次交验合格率达98%；内外部质量成本率≤1%。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3866662" y="1783890"/>
            <a:ext cx="1410675" cy="1410674"/>
            <a:chOff x="5155549" y="2464069"/>
            <a:chExt cx="1880900" cy="1880899"/>
          </a:xfrm>
          <a:noFill/>
        </p:grpSpPr>
        <p:sp>
          <p:nvSpPr>
            <p:cNvPr id="60" name="椭圆 59"/>
            <p:cNvSpPr/>
            <p:nvPr/>
          </p:nvSpPr>
          <p:spPr>
            <a:xfrm>
              <a:off x="5155549" y="2464069"/>
              <a:ext cx="1880900" cy="1880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2D448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25733" y="2686376"/>
              <a:ext cx="1340539" cy="1436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3200" b="1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企业</a:t>
              </a:r>
              <a:endPara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  <a:p>
              <a:pPr algn="ctr"/>
              <a:r>
                <a:rPr lang="zh-CN" altLang="en-US" sz="3200" b="1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文化</a:t>
              </a:r>
              <a:endParaRPr lang="zh-CN" altLang="en-US" sz="32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39552" y="427069"/>
            <a:ext cx="1333500" cy="34544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02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企业文化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5" grpId="0"/>
      <p:bldP spid="56" grpId="0"/>
      <p:bldP spid="57" grpId="0"/>
      <p:bldP spid="5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508"/>
          <p:cNvSpPr/>
          <p:nvPr/>
        </p:nvSpPr>
        <p:spPr bwMode="auto">
          <a:xfrm>
            <a:off x="2942997" y="1618212"/>
            <a:ext cx="64294" cy="64294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8" name="Line 509"/>
          <p:cNvSpPr>
            <a:spLocks noChangeShapeType="1"/>
          </p:cNvSpPr>
          <p:nvPr/>
        </p:nvSpPr>
        <p:spPr bwMode="auto">
          <a:xfrm flipV="1">
            <a:off x="2942997" y="1618212"/>
            <a:ext cx="64294" cy="64294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9" name="Line 510"/>
          <p:cNvSpPr>
            <a:spLocks noChangeShapeType="1"/>
          </p:cNvSpPr>
          <p:nvPr/>
        </p:nvSpPr>
        <p:spPr bwMode="auto">
          <a:xfrm>
            <a:off x="2942997" y="15539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0" name="Line 511"/>
          <p:cNvSpPr>
            <a:spLocks noChangeShapeType="1"/>
          </p:cNvSpPr>
          <p:nvPr/>
        </p:nvSpPr>
        <p:spPr bwMode="auto">
          <a:xfrm>
            <a:off x="2942997" y="15539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99997" y="877208"/>
            <a:ext cx="2833219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资质荣誉</a:t>
            </a:r>
            <a:endParaRPr lang="zh-CN" altLang="en-US" sz="22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企业荣誉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320319" y="1988765"/>
            <a:ext cx="2601629" cy="2173640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1" name="矩形 20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13012" y="1524499"/>
              <a:ext cx="2772000" cy="1728000"/>
            </a:xfrm>
            <a:prstGeom prst="rect">
              <a:avLst/>
            </a:prstGeom>
            <a:blipFill dpi="0" rotWithShape="1">
              <a:blip r:embed="rId1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pic>
        <p:nvPicPr>
          <p:cNvPr id="6" name="图片 5" descr="ISO 9001：20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" y="1282065"/>
            <a:ext cx="1213485" cy="1762125"/>
          </a:xfrm>
          <a:prstGeom prst="rect">
            <a:avLst/>
          </a:prstGeom>
        </p:spPr>
      </p:pic>
      <p:pic>
        <p:nvPicPr>
          <p:cNvPr id="7" name="图片 6" descr="实验室证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1284605"/>
            <a:ext cx="1218565" cy="1729105"/>
          </a:xfrm>
          <a:prstGeom prst="rect">
            <a:avLst/>
          </a:prstGeom>
        </p:spPr>
      </p:pic>
      <p:pic>
        <p:nvPicPr>
          <p:cNvPr id="8" name="图片 7" descr="实验室证书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535" y="1281430"/>
            <a:ext cx="1241425" cy="1749425"/>
          </a:xfrm>
          <a:prstGeom prst="rect">
            <a:avLst/>
          </a:prstGeom>
        </p:spPr>
      </p:pic>
      <p:pic>
        <p:nvPicPr>
          <p:cNvPr id="9" name="图片 8" descr="实验室证书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970" y="1294765"/>
            <a:ext cx="1213485" cy="1726565"/>
          </a:xfrm>
          <a:prstGeom prst="rect">
            <a:avLst/>
          </a:prstGeom>
        </p:spPr>
      </p:pic>
      <p:pic>
        <p:nvPicPr>
          <p:cNvPr id="10" name="图片 9" descr="微信图片_202304131218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865" y="3173730"/>
            <a:ext cx="2421255" cy="1692910"/>
          </a:xfrm>
          <a:prstGeom prst="rect">
            <a:avLst/>
          </a:prstGeom>
        </p:spPr>
      </p:pic>
      <p:pic>
        <p:nvPicPr>
          <p:cNvPr id="11" name="图片 10" descr="微信图片_2023041312181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65" y="3152775"/>
            <a:ext cx="2422525" cy="1696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7" presetID="2" presetClass="entr" presetSubtype="1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7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1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9552" y="427069"/>
            <a:ext cx="1737360" cy="34544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公司组织机构图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2" name="图片 1" descr="微信图片_202304131222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838200"/>
            <a:ext cx="8919210" cy="42843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55"/>
          <p:cNvSpPr/>
          <p:nvPr/>
        </p:nvSpPr>
        <p:spPr>
          <a:xfrm rot="17471221">
            <a:off x="19754777" y="2400631"/>
            <a:ext cx="2875571" cy="287557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48"/>
          <p:cNvSpPr txBox="1"/>
          <p:nvPr/>
        </p:nvSpPr>
        <p:spPr>
          <a:xfrm>
            <a:off x="5292090" y="1837055"/>
            <a:ext cx="2960370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宋体" panose="02010609030101010101" charset="-122"/>
                <a:ea typeface="新宋体" panose="02010609030101010101" charset="-122"/>
                <a:cs typeface="+mn-ea"/>
                <a:sym typeface="微软雅黑" panose="020B0503020204020204" charset="-122"/>
              </a:rPr>
              <a:t>产品介绍</a:t>
            </a:r>
            <a:endParaRPr lang="zh-CN" altLang="en-US" sz="44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新宋体" panose="02010609030101010101" charset="-122"/>
              <a:ea typeface="新宋体" panose="02010609030101010101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9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"/>
          <p:cNvSpPr/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6"/>
          <p:cNvSpPr/>
          <p:nvPr/>
        </p:nvSpPr>
        <p:spPr bwMode="auto">
          <a:xfrm>
            <a:off x="1529220" y="250778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7"/>
          <p:cNvSpPr/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8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TextBox 48"/>
          <p:cNvSpPr txBox="1"/>
          <p:nvPr/>
        </p:nvSpPr>
        <p:spPr>
          <a:xfrm>
            <a:off x="1043608" y="1916708"/>
            <a:ext cx="1484586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03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0" grpId="0" animBg="1"/>
          <p:bldP spid="11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0" grpId="0" animBg="1"/>
          <p:bldP spid="11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54"/>
          <p:cNvSpPr/>
          <p:nvPr/>
        </p:nvSpPr>
        <p:spPr>
          <a:xfrm>
            <a:off x="2980063" y="1794329"/>
            <a:ext cx="3477652" cy="1802173"/>
          </a:xfrm>
          <a:custGeom>
            <a:avLst/>
            <a:gdLst>
              <a:gd name="connsiteX0" fmla="*/ 0 w 3439659"/>
              <a:gd name="connsiteY0" fmla="*/ 1719830 h 3439659"/>
              <a:gd name="connsiteX1" fmla="*/ 1719830 w 3439659"/>
              <a:gd name="connsiteY1" fmla="*/ 0 h 3439659"/>
              <a:gd name="connsiteX2" fmla="*/ 3439660 w 3439659"/>
              <a:gd name="connsiteY2" fmla="*/ 1719830 h 3439659"/>
              <a:gd name="connsiteX3" fmla="*/ 1719830 w 3439659"/>
              <a:gd name="connsiteY3" fmla="*/ 3439660 h 3439659"/>
              <a:gd name="connsiteX4" fmla="*/ 0 w 3439659"/>
              <a:gd name="connsiteY4" fmla="*/ 1719830 h 3439659"/>
              <a:gd name="connsiteX0-1" fmla="*/ 0 w 3487467"/>
              <a:gd name="connsiteY0-2" fmla="*/ 0 h 1719830"/>
              <a:gd name="connsiteX1-3" fmla="*/ 3439660 w 3487467"/>
              <a:gd name="connsiteY1-4" fmla="*/ 0 h 1719830"/>
              <a:gd name="connsiteX2-5" fmla="*/ 1719830 w 3487467"/>
              <a:gd name="connsiteY2-6" fmla="*/ 1719830 h 1719830"/>
              <a:gd name="connsiteX3-7" fmla="*/ 0 w 3487467"/>
              <a:gd name="connsiteY3-8" fmla="*/ 0 h 1719830"/>
              <a:gd name="connsiteX0-9" fmla="*/ 6132 w 3493599"/>
              <a:gd name="connsiteY0-10" fmla="*/ 130018 h 1849848"/>
              <a:gd name="connsiteX1-11" fmla="*/ 3445792 w 3493599"/>
              <a:gd name="connsiteY1-12" fmla="*/ 130018 h 1849848"/>
              <a:gd name="connsiteX2-13" fmla="*/ 1725962 w 3493599"/>
              <a:gd name="connsiteY2-14" fmla="*/ 1849848 h 1849848"/>
              <a:gd name="connsiteX3-15" fmla="*/ 6132 w 3493599"/>
              <a:gd name="connsiteY3-16" fmla="*/ 130018 h 1849848"/>
              <a:gd name="connsiteX0-17" fmla="*/ 6132 w 3493599"/>
              <a:gd name="connsiteY0-18" fmla="*/ 35412 h 1755242"/>
              <a:gd name="connsiteX1-19" fmla="*/ 3445792 w 3493599"/>
              <a:gd name="connsiteY1-20" fmla="*/ 35412 h 1755242"/>
              <a:gd name="connsiteX2-21" fmla="*/ 1725962 w 3493599"/>
              <a:gd name="connsiteY2-22" fmla="*/ 1755242 h 1755242"/>
              <a:gd name="connsiteX3-23" fmla="*/ 6132 w 3493599"/>
              <a:gd name="connsiteY3-24" fmla="*/ 35412 h 1755242"/>
              <a:gd name="connsiteX0-25" fmla="*/ 4377 w 3488420"/>
              <a:gd name="connsiteY0-26" fmla="*/ 11795 h 1772900"/>
              <a:gd name="connsiteX1-27" fmla="*/ 3450912 w 3488420"/>
              <a:gd name="connsiteY1-28" fmla="*/ 53046 h 1772900"/>
              <a:gd name="connsiteX2-29" fmla="*/ 1731082 w 3488420"/>
              <a:gd name="connsiteY2-30" fmla="*/ 1772876 h 1772900"/>
              <a:gd name="connsiteX3-31" fmla="*/ 4377 w 3488420"/>
              <a:gd name="connsiteY3-32" fmla="*/ 11795 h 1772900"/>
              <a:gd name="connsiteX0-33" fmla="*/ 39013 w 3522446"/>
              <a:gd name="connsiteY0-34" fmla="*/ 134148 h 1909003"/>
              <a:gd name="connsiteX1-35" fmla="*/ 3485548 w 3522446"/>
              <a:gd name="connsiteY1-36" fmla="*/ 175399 h 1909003"/>
              <a:gd name="connsiteX2-37" fmla="*/ 1738217 w 3522446"/>
              <a:gd name="connsiteY2-38" fmla="*/ 1908979 h 1909003"/>
              <a:gd name="connsiteX3-39" fmla="*/ 39013 w 3522446"/>
              <a:gd name="connsiteY3-40" fmla="*/ 134148 h 1909003"/>
              <a:gd name="connsiteX0-41" fmla="*/ 55067 w 3553265"/>
              <a:gd name="connsiteY0-42" fmla="*/ 134148 h 1909002"/>
              <a:gd name="connsiteX1-43" fmla="*/ 3501602 w 3553265"/>
              <a:gd name="connsiteY1-44" fmla="*/ 175399 h 1909002"/>
              <a:gd name="connsiteX2-45" fmla="*/ 1754271 w 3553265"/>
              <a:gd name="connsiteY2-46" fmla="*/ 1908979 h 1909002"/>
              <a:gd name="connsiteX3-47" fmla="*/ 55067 w 3553265"/>
              <a:gd name="connsiteY3-48" fmla="*/ 134148 h 1909002"/>
              <a:gd name="connsiteX0-49" fmla="*/ 39426 w 3502160"/>
              <a:gd name="connsiteY0-50" fmla="*/ 134148 h 1909003"/>
              <a:gd name="connsiteX1-51" fmla="*/ 3465335 w 3502160"/>
              <a:gd name="connsiteY1-52" fmla="*/ 175399 h 1909003"/>
              <a:gd name="connsiteX2-53" fmla="*/ 1718004 w 3502160"/>
              <a:gd name="connsiteY2-54" fmla="*/ 1908979 h 1909003"/>
              <a:gd name="connsiteX3-55" fmla="*/ 39426 w 3502160"/>
              <a:gd name="connsiteY3-56" fmla="*/ 134148 h 1909003"/>
              <a:gd name="connsiteX0-57" fmla="*/ 8999 w 3471733"/>
              <a:gd name="connsiteY0-58" fmla="*/ 21578 h 1796433"/>
              <a:gd name="connsiteX1-59" fmla="*/ 3434908 w 3471733"/>
              <a:gd name="connsiteY1-60" fmla="*/ 62829 h 1796433"/>
              <a:gd name="connsiteX2-61" fmla="*/ 1687577 w 3471733"/>
              <a:gd name="connsiteY2-62" fmla="*/ 1796409 h 1796433"/>
              <a:gd name="connsiteX3-63" fmla="*/ 8999 w 3471733"/>
              <a:gd name="connsiteY3-64" fmla="*/ 21578 h 1796433"/>
              <a:gd name="connsiteX0-65" fmla="*/ 39425 w 3502159"/>
              <a:gd name="connsiteY0-66" fmla="*/ 135675 h 1931154"/>
              <a:gd name="connsiteX1-67" fmla="*/ 3465334 w 3502159"/>
              <a:gd name="connsiteY1-68" fmla="*/ 176926 h 1931154"/>
              <a:gd name="connsiteX2-69" fmla="*/ 1718003 w 3502159"/>
              <a:gd name="connsiteY2-70" fmla="*/ 1931131 h 1931154"/>
              <a:gd name="connsiteX3-71" fmla="*/ 39425 w 3502159"/>
              <a:gd name="connsiteY3-72" fmla="*/ 135675 h 1931154"/>
              <a:gd name="connsiteX0-73" fmla="*/ 7276 w 3470010"/>
              <a:gd name="connsiteY0-74" fmla="*/ 26065 h 1821544"/>
              <a:gd name="connsiteX1-75" fmla="*/ 3433185 w 3470010"/>
              <a:gd name="connsiteY1-76" fmla="*/ 67316 h 1821544"/>
              <a:gd name="connsiteX2-77" fmla="*/ 1685854 w 3470010"/>
              <a:gd name="connsiteY2-78" fmla="*/ 1821521 h 1821544"/>
              <a:gd name="connsiteX3-79" fmla="*/ 7276 w 3470010"/>
              <a:gd name="connsiteY3-80" fmla="*/ 26065 h 1821544"/>
              <a:gd name="connsiteX0-81" fmla="*/ 12669 w 3492943"/>
              <a:gd name="connsiteY0-82" fmla="*/ 26065 h 1822469"/>
              <a:gd name="connsiteX1-83" fmla="*/ 3438578 w 3492943"/>
              <a:gd name="connsiteY1-84" fmla="*/ 67316 h 1822469"/>
              <a:gd name="connsiteX2-85" fmla="*/ 1691247 w 3492943"/>
              <a:gd name="connsiteY2-86" fmla="*/ 1821521 h 1822469"/>
              <a:gd name="connsiteX3-87" fmla="*/ 12669 w 3492943"/>
              <a:gd name="connsiteY3-88" fmla="*/ 26065 h 1822469"/>
              <a:gd name="connsiteX0-89" fmla="*/ 48756 w 3529030"/>
              <a:gd name="connsiteY0-90" fmla="*/ 3139 h 1799516"/>
              <a:gd name="connsiteX1-91" fmla="*/ 3474665 w 3529030"/>
              <a:gd name="connsiteY1-92" fmla="*/ 44390 h 1799516"/>
              <a:gd name="connsiteX2-93" fmla="*/ 1727334 w 3529030"/>
              <a:gd name="connsiteY2-94" fmla="*/ 1798595 h 1799516"/>
              <a:gd name="connsiteX3-95" fmla="*/ 48756 w 3529030"/>
              <a:gd name="connsiteY3-96" fmla="*/ 3139 h 1799516"/>
              <a:gd name="connsiteX0-97" fmla="*/ 48756 w 3529030"/>
              <a:gd name="connsiteY0-98" fmla="*/ 5796 h 1802173"/>
              <a:gd name="connsiteX1-99" fmla="*/ 3474665 w 3529030"/>
              <a:gd name="connsiteY1-100" fmla="*/ 47047 h 1802173"/>
              <a:gd name="connsiteX2-101" fmla="*/ 1727334 w 3529030"/>
              <a:gd name="connsiteY2-102" fmla="*/ 1801252 h 1802173"/>
              <a:gd name="connsiteX3-103" fmla="*/ 48756 w 3529030"/>
              <a:gd name="connsiteY3-104" fmla="*/ 5796 h 1802173"/>
              <a:gd name="connsiteX0-105" fmla="*/ 48756 w 3477652"/>
              <a:gd name="connsiteY0-106" fmla="*/ 5796 h 1802173"/>
              <a:gd name="connsiteX1-107" fmla="*/ 3474665 w 3477652"/>
              <a:gd name="connsiteY1-108" fmla="*/ 47047 h 1802173"/>
              <a:gd name="connsiteX2-109" fmla="*/ 1727334 w 3477652"/>
              <a:gd name="connsiteY2-110" fmla="*/ 1801252 h 1802173"/>
              <a:gd name="connsiteX3-111" fmla="*/ 48756 w 3477652"/>
              <a:gd name="connsiteY3-112" fmla="*/ 5796 h 18021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77652" h="1802173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61315" y="1538605"/>
            <a:ext cx="2194560" cy="50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0070C0"/>
              </a:buClr>
              <a:buNone/>
            </a:pPr>
            <a:r>
              <a:rPr lang="zh-CN" altLang="en-US" sz="1400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●顾客零公里PPm≤50，3mis≤0.2，6mis≤0.5；</a:t>
            </a:r>
            <a:endParaRPr lang="zh-CN" altLang="en-US" sz="1400">
              <a:solidFill>
                <a:srgbClr val="CC000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197818" y="1790346"/>
            <a:ext cx="1499148" cy="10543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070654" y="1790347"/>
            <a:ext cx="626312" cy="1779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4696969" y="1790372"/>
            <a:ext cx="670571" cy="17171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4696966" y="1790346"/>
            <a:ext cx="1465240" cy="10543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2998423" y="2446868"/>
            <a:ext cx="660132" cy="66013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02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79912" y="3177428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03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032252" y="3143689"/>
            <a:ext cx="660132" cy="66013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04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785694" y="2350009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05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084168" y="1482294"/>
            <a:ext cx="660132" cy="66013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06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717706" y="1470891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01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494665" y="2643505"/>
            <a:ext cx="1927860" cy="554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FFB601"/>
              </a:buClr>
              <a:buNone/>
            </a:pPr>
            <a:r>
              <a:rPr lang="zh-CN" altLang="en-US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</a:t>
            </a:r>
            <a:r>
              <a:rPr lang="zh-CN" altLang="en-US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顾客满意度达≥85，并且以后逐年上升1；</a:t>
            </a:r>
            <a:endParaRPr lang="zh-CN" altLang="en-US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395605" y="3608070"/>
            <a:ext cx="1830705" cy="34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0070C0"/>
              </a:buClr>
              <a:buNone/>
            </a:pPr>
            <a:r>
              <a:rPr lang="zh-CN" altLang="en-US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</a:t>
            </a:r>
            <a:r>
              <a:rPr lang="zh-CN" altLang="en-US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按期交付率100%；</a:t>
            </a:r>
            <a:endParaRPr lang="zh-CN" altLang="en-US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TextBox 39"/>
          <p:cNvSpPr txBox="1"/>
          <p:nvPr/>
        </p:nvSpPr>
        <p:spPr>
          <a:xfrm>
            <a:off x="6744196" y="3652091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FFB601"/>
              </a:buClr>
              <a:buNone/>
            </a:pPr>
            <a:r>
              <a:rPr lang="zh-CN" altLang="en-US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●服务至上</a:t>
            </a:r>
            <a:endParaRPr lang="zh-CN" altLang="en-US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" name="TextBox 41"/>
          <p:cNvSpPr txBox="1"/>
          <p:nvPr/>
        </p:nvSpPr>
        <p:spPr>
          <a:xfrm>
            <a:off x="6727825" y="2715895"/>
            <a:ext cx="2432050" cy="362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zh-CN" altLang="en-US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</a:t>
            </a:r>
            <a:r>
              <a:rPr lang="zh-CN" altLang="en-US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内外部质量成本率≤1%；</a:t>
            </a:r>
            <a:endParaRPr lang="zh-CN" altLang="en-US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4" name="TextBox 43"/>
          <p:cNvSpPr txBox="1"/>
          <p:nvPr/>
        </p:nvSpPr>
        <p:spPr>
          <a:xfrm>
            <a:off x="6838315" y="1538605"/>
            <a:ext cx="1696085" cy="553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FFB601"/>
              </a:buClr>
              <a:buNone/>
            </a:pPr>
            <a:r>
              <a:rPr lang="zh-CN" altLang="en-US" sz="1400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●</a:t>
            </a:r>
            <a:r>
              <a:rPr lang="zh-CN" altLang="en-US" sz="1400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微软雅黑" panose="020B0503020204020204" charset="-122"/>
              </a:rPr>
              <a:t>成品一次交验合格率达98%；</a:t>
            </a:r>
            <a:endParaRPr lang="zh-CN" altLang="en-US" sz="1400">
              <a:solidFill>
                <a:srgbClr val="CC000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976967" y="1051628"/>
            <a:ext cx="1440000" cy="1440000"/>
            <a:chOff x="3832951" y="1054702"/>
            <a:chExt cx="1440000" cy="144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31" name="椭圆 30"/>
            <p:cNvSpPr/>
            <p:nvPr/>
          </p:nvSpPr>
          <p:spPr>
            <a:xfrm>
              <a:off x="3832951" y="1054702"/>
              <a:ext cx="1440000" cy="1440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8" name="TextBox 21"/>
            <p:cNvSpPr txBox="1"/>
            <p:nvPr/>
          </p:nvSpPr>
          <p:spPr>
            <a:xfrm>
              <a:off x="4204138" y="1420759"/>
              <a:ext cx="697627" cy="70788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zh-CN"/>
              </a:defPPr>
              <a:lvl1pPr algn="ctr">
                <a:defRPr sz="1400">
                  <a:solidFill>
                    <a:schemeClr val="lt1"/>
                  </a:solidFill>
                  <a:latin typeface="Impact" panose="020B080603090205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000" b="1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质量目标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539552" y="427069"/>
            <a:ext cx="1051560" cy="34544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质量目标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49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49"/>
                            </p:stCondLst>
                            <p:childTnLst>
                              <p:par>
                                <p:cTn id="6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649"/>
                            </p:stCondLst>
                            <p:childTnLst>
                              <p:par>
                                <p:cTn id="7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149"/>
                            </p:stCondLst>
                            <p:childTnLst>
                              <p:par>
                                <p:cTn id="7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649"/>
                            </p:stCondLst>
                            <p:childTnLst>
                              <p:par>
                                <p:cTn id="8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149"/>
                            </p:stCondLst>
                            <p:childTnLst>
                              <p:par>
                                <p:cTn id="8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649"/>
                            </p:stCondLst>
                            <p:childTnLst>
                              <p:par>
                                <p:cTn id="9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bldLvl="0" animBg="1"/>
      <p:bldP spid="18" grpId="0" bldLvl="0" animBg="1"/>
      <p:bldP spid="20" grpId="0" bldLvl="0" animBg="1"/>
      <p:bldP spid="22" grpId="0" bldLvl="0" animBg="1"/>
      <p:bldP spid="24" grpId="0" bldLvl="0" animBg="1"/>
      <p:bldP spid="2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12.xml><?xml version="1.0" encoding="utf-8"?>
<p:tagLst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13.xml><?xml version="1.0" encoding="utf-8"?>
<p:tagLst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14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23.xml><?xml version="1.0" encoding="utf-8"?>
<p:tagLst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24.xml><?xml version="1.0" encoding="utf-8"?>
<p:tagLst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25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6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MH_TYPE" val="#NeiR#"/>
  <p:tag name="MH_NUMBER" val="1"/>
  <p:tag name="MH_CATEGORY" val="#TuWHP#"/>
  <p:tag name="MH_LAYOUT" val="SubTitleText"/>
  <p:tag name="MH" val="20160407123149"/>
  <p:tag name="MH_LIBRARY" val="GRAPHIC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ISPRING_ULTRA_SCORM_COURSE_ID" val="2265C05E-143E-4DD6-9E38-047F84E8F02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PRESENTATION_TITLE" val="HG000849"/>
  <p:tag name="KSO_WPP_MARK_KEY" val="7d44e6c8-8f0c-412b-aa09-2177a4d13e33"/>
  <p:tag name="COMMONDATA" val="eyJoZGlkIjoiNzcwYzllYWFlZGZjNGIxZWFjZGJiYzcwOGNlMDY3MmIifQ=="/>
</p:tagLst>
</file>

<file path=ppt/tags/tag4.xml><?xml version="1.0" encoding="utf-8"?>
<p:tagLst xmlns:p="http://schemas.openxmlformats.org/presentationml/2006/main">
  <p:tag name="MH_TYPE" val="#NeiR#"/>
  <p:tag name="MH_NUMBER" val="1"/>
  <p:tag name="MH_CATEGORY" val="#TuWHP#"/>
  <p:tag name="MH_LAYOUT" val="SubTitleText"/>
  <p:tag name="MH" val="20160801195634"/>
  <p:tag name="MH_LIBRARY" val="GRAPHIC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ytfcells">
  <a:themeElements>
    <a:clrScheme name="自定义 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70C0"/>
      </a:accent1>
      <a:accent2>
        <a:srgbClr val="A5A5A5"/>
      </a:accent2>
      <a:accent3>
        <a:srgbClr val="F69200"/>
      </a:accent3>
      <a:accent4>
        <a:srgbClr val="92D050"/>
      </a:accent4>
      <a:accent5>
        <a:srgbClr val="FF0000"/>
      </a:accent5>
      <a:accent6>
        <a:srgbClr val="C00000"/>
      </a:accent6>
      <a:hlink>
        <a:srgbClr val="0070C0"/>
      </a:hlink>
      <a:folHlink>
        <a:srgbClr val="7030A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1747</Words>
  <Application>WPS 演示</Application>
  <PresentationFormat>全屏显示(16:9)</PresentationFormat>
  <Paragraphs>203</Paragraphs>
  <Slides>24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宋体</vt:lpstr>
      <vt:lpstr>Wingdings</vt:lpstr>
      <vt:lpstr>Impact</vt:lpstr>
      <vt:lpstr>微软雅黑</vt:lpstr>
      <vt:lpstr>Calibri</vt:lpstr>
      <vt:lpstr>新宋体</vt:lpstr>
      <vt:lpstr>Arial Unicode MS</vt:lpstr>
      <vt:lpstr>ytfcells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红蓝简约大气微立体公司简介产品介绍企业宣传商务合作PPT模板</dc:title>
  <dc:creator>ytfcells</dc:creator>
  <cp:keywords>ytfcells</cp:keywords>
  <cp:category>ytfcells</cp:category>
  <cp:lastModifiedBy>A DO</cp:lastModifiedBy>
  <cp:revision>269</cp:revision>
  <dcterms:created xsi:type="dcterms:W3CDTF">2016-04-19T06:13:00Z</dcterms:created>
  <dcterms:modified xsi:type="dcterms:W3CDTF">2023-04-13T06:50:15Z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D30D57A7B9D147EDADA73941D66C0D3A_13</vt:lpwstr>
  </property>
</Properties>
</file>